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8" r:id="rId2"/>
    <p:sldId id="260" r:id="rId3"/>
    <p:sldId id="257" r:id="rId4"/>
    <p:sldId id="277" r:id="rId5"/>
    <p:sldId id="259" r:id="rId6"/>
    <p:sldId id="261" r:id="rId7"/>
    <p:sldId id="279" r:id="rId8"/>
    <p:sldId id="274" r:id="rId9"/>
    <p:sldId id="262" r:id="rId10"/>
    <p:sldId id="270" r:id="rId11"/>
    <p:sldId id="263" r:id="rId12"/>
    <p:sldId id="267" r:id="rId13"/>
    <p:sldId id="275" r:id="rId14"/>
    <p:sldId id="280" r:id="rId15"/>
    <p:sldId id="276" r:id="rId16"/>
    <p:sldId id="271" r:id="rId17"/>
    <p:sldId id="272" r:id="rId18"/>
    <p:sldId id="278" r:id="rId19"/>
    <p:sldId id="268" r:id="rId20"/>
  </p:sldIdLst>
  <p:sldSz cx="9144000" cy="6858000" type="screen4x3"/>
  <p:notesSz cx="6858000" cy="9144000"/>
  <p:defaultTextStyle>
    <a:defPPr>
      <a:defRPr lang="en-US"/>
    </a:defPPr>
    <a:lvl1pPr algn="l" defTabSz="457200" rtl="0" fontAlgn="base">
      <a:spcBef>
        <a:spcPct val="0"/>
      </a:spcBef>
      <a:spcAft>
        <a:spcPct val="0"/>
      </a:spcAft>
      <a:defRPr sz="1600" kern="1200">
        <a:solidFill>
          <a:schemeClr val="tx1"/>
        </a:solidFill>
        <a:latin typeface="Arial" charset="0"/>
        <a:ea typeface="+mn-ea"/>
        <a:cs typeface="Arial" charset="0"/>
      </a:defRPr>
    </a:lvl1pPr>
    <a:lvl2pPr marL="457200" algn="l" defTabSz="457200" rtl="0" fontAlgn="base">
      <a:spcBef>
        <a:spcPct val="0"/>
      </a:spcBef>
      <a:spcAft>
        <a:spcPct val="0"/>
      </a:spcAft>
      <a:defRPr sz="1600" kern="1200">
        <a:solidFill>
          <a:schemeClr val="tx1"/>
        </a:solidFill>
        <a:latin typeface="Arial" charset="0"/>
        <a:ea typeface="+mn-ea"/>
        <a:cs typeface="Arial" charset="0"/>
      </a:defRPr>
    </a:lvl2pPr>
    <a:lvl3pPr marL="914400" algn="l" defTabSz="457200" rtl="0" fontAlgn="base">
      <a:spcBef>
        <a:spcPct val="0"/>
      </a:spcBef>
      <a:spcAft>
        <a:spcPct val="0"/>
      </a:spcAft>
      <a:defRPr sz="1600" kern="1200">
        <a:solidFill>
          <a:schemeClr val="tx1"/>
        </a:solidFill>
        <a:latin typeface="Arial" charset="0"/>
        <a:ea typeface="+mn-ea"/>
        <a:cs typeface="Arial" charset="0"/>
      </a:defRPr>
    </a:lvl3pPr>
    <a:lvl4pPr marL="1371600" algn="l" defTabSz="457200" rtl="0" fontAlgn="base">
      <a:spcBef>
        <a:spcPct val="0"/>
      </a:spcBef>
      <a:spcAft>
        <a:spcPct val="0"/>
      </a:spcAft>
      <a:defRPr sz="1600" kern="1200">
        <a:solidFill>
          <a:schemeClr val="tx1"/>
        </a:solidFill>
        <a:latin typeface="Arial" charset="0"/>
        <a:ea typeface="+mn-ea"/>
        <a:cs typeface="Arial" charset="0"/>
      </a:defRPr>
    </a:lvl4pPr>
    <a:lvl5pPr marL="1828800" algn="l" defTabSz="457200"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58B"/>
    <a:srgbClr val="092543"/>
    <a:srgbClr val="1F7BD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652A7A9-A976-465F-9EB6-37438B9F261B}" type="datetimeFigureOut">
              <a:rPr lang="en-US"/>
              <a:pPr>
                <a:defRPr/>
              </a:pPr>
              <a:t>8/31/2011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0B19D56-598B-4C93-B411-A1A71D5CD6AA}" type="slidenum">
              <a:rPr lang="en-GB"/>
              <a:pPr>
                <a:defRPr/>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4BE216A-CD54-45B9-8DEE-2438E91439BD}" type="datetimeFigureOut">
              <a:rPr lang="en-US"/>
              <a:pPr>
                <a:defRPr/>
              </a:pPr>
              <a:t>8/31/2011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10D561F-163B-4AAE-A41E-0A68FE22AA3C}" type="slidenum">
              <a:rPr lang="en-GB"/>
              <a:pPr>
                <a:defRPr/>
              </a:pPr>
              <a:t>‹#›</a:t>
            </a:fld>
            <a:endParaRPr lang="en-GB"/>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5BAE3E-EB32-46C3-B850-5DF5A94C6351}" type="slidenum">
              <a:rPr lang="en-GB">
                <a:cs typeface="Arial" charset="0"/>
              </a:rPr>
              <a:pPr fontAlgn="base">
                <a:spcBef>
                  <a:spcPct val="0"/>
                </a:spcBef>
                <a:spcAft>
                  <a:spcPct val="0"/>
                </a:spcAft>
              </a:pPr>
              <a:t>2</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1249363" y="376238"/>
            <a:ext cx="6662737" cy="2063750"/>
          </a:xfrm>
          <a:prstGeom prst="rect">
            <a:avLst/>
          </a:prstGeom>
          <a:noFill/>
          <a:ln w="9525">
            <a:noFill/>
            <a:miter lim="800000"/>
            <a:headEnd/>
            <a:tailEnd/>
          </a:ln>
        </p:spPr>
      </p:pic>
      <p:sp>
        <p:nvSpPr>
          <p:cNvPr id="5" name="Rectangle 9"/>
          <p:cNvSpPr/>
          <p:nvPr userDrawn="1"/>
        </p:nvSpPr>
        <p:spPr>
          <a:xfrm>
            <a:off x="206375" y="6321425"/>
            <a:ext cx="1816100" cy="536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2" name="Title 1"/>
          <p:cNvSpPr>
            <a:spLocks noGrp="1"/>
          </p:cNvSpPr>
          <p:nvPr>
            <p:ph type="ctrTitle"/>
          </p:nvPr>
        </p:nvSpPr>
        <p:spPr>
          <a:xfrm>
            <a:off x="685800" y="3047990"/>
            <a:ext cx="7772400" cy="778228"/>
          </a:xfrm>
        </p:spPr>
        <p:txBody>
          <a:bodyPr/>
          <a:lstStyle>
            <a:lvl1pPr algn="ctr">
              <a:defRPr/>
            </a:lvl1pPr>
          </a:lstStyle>
          <a:p>
            <a:r>
              <a:rPr lang="en-GB" smtClean="0"/>
              <a:t>Click to edit Master title style</a:t>
            </a:r>
            <a:endParaRPr lang="en-GB"/>
          </a:p>
        </p:txBody>
      </p:sp>
      <p:sp>
        <p:nvSpPr>
          <p:cNvPr id="3" name="Subtitle 2"/>
          <p:cNvSpPr>
            <a:spLocks noGrp="1"/>
          </p:cNvSpPr>
          <p:nvPr>
            <p:ph type="subTitle" idx="1"/>
          </p:nvPr>
        </p:nvSpPr>
        <p:spPr>
          <a:xfrm>
            <a:off x="1371600" y="4140189"/>
            <a:ext cx="6400800" cy="1752600"/>
          </a:xfrm>
        </p:spPr>
        <p:txBody>
          <a:bodyPr>
            <a:normAutofit/>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5B044B4-C962-447C-B53F-797D5534293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3584E3A-AB4C-4582-802E-163FA13E888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7D97881-A242-49B0-8656-FAC2ADD3A85B}"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37BA604-B392-4A4F-BF9E-2812E90FFD3C}"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70970"/>
            <a:ext cx="4038600" cy="4755194"/>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648200" y="1370970"/>
            <a:ext cx="4038600" cy="475519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27F610EE-8B7A-404B-BCFD-491B9932D9D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457200" y="1358482"/>
            <a:ext cx="4040188" cy="63976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00"/>
            </a:lvl1pPr>
            <a:lvl2pPr>
              <a:defRPr sz="1400"/>
            </a:lvl2pPr>
            <a:lvl3pPr>
              <a:defRPr sz="12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p:nvPr>
        </p:nvSpPr>
        <p:spPr>
          <a:xfrm>
            <a:off x="4645025" y="1358482"/>
            <a:ext cx="4041775" cy="63976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600"/>
            </a:lvl1pPr>
            <a:lvl2pPr>
              <a:defRPr sz="1400" b="0" i="0"/>
            </a:lvl2pPr>
            <a:lvl3pPr>
              <a:defRPr sz="12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2737895A-3E91-4AEB-AF66-2B2BC1E9F4F3}"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78227E0-2225-4EEA-B5AA-52FD44C861A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7C04609-2F29-474F-A259-78FD7023D09E}"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9792669-68A7-4355-BAE2-C1C39069FBB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51F4940-C33E-449A-828A-E32108DA566D}"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647700"/>
          </a:xfrm>
          <a:prstGeom prst="rect">
            <a:avLst/>
          </a:prstGeom>
          <a:solidFill>
            <a:srgbClr val="1F7BD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Text Placeholder 2"/>
          <p:cNvSpPr>
            <a:spLocks noGrp="1"/>
          </p:cNvSpPr>
          <p:nvPr>
            <p:ph type="body" idx="1"/>
          </p:nvPr>
        </p:nvSpPr>
        <p:spPr bwMode="auto">
          <a:xfrm>
            <a:off x="457200" y="1241425"/>
            <a:ext cx="8229600" cy="488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 name="Footer Placeholder 4"/>
          <p:cNvSpPr>
            <a:spLocks noGrp="1"/>
          </p:cNvSpPr>
          <p:nvPr>
            <p:ph type="ftr" sz="quarter" idx="3"/>
          </p:nvPr>
        </p:nvSpPr>
        <p:spPr>
          <a:xfrm>
            <a:off x="3124200" y="649763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1F7BD6"/>
                </a:solidFill>
                <a:latin typeface="Verdana" pitchFamily="34" charset="0"/>
              </a:defRPr>
            </a:lvl1pPr>
          </a:lstStyle>
          <a:p>
            <a:endParaRPr lang="en-GB"/>
          </a:p>
        </p:txBody>
      </p:sp>
      <p:sp>
        <p:nvSpPr>
          <p:cNvPr id="6" name="Slide Number Placeholder 5"/>
          <p:cNvSpPr>
            <a:spLocks noGrp="1"/>
          </p:cNvSpPr>
          <p:nvPr>
            <p:ph type="sldNum" sz="quarter" idx="4"/>
          </p:nvPr>
        </p:nvSpPr>
        <p:spPr>
          <a:xfrm>
            <a:off x="6553200" y="650716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7BD6"/>
                </a:solidFill>
                <a:latin typeface="Verdana" pitchFamily="34" charset="0"/>
              </a:defRPr>
            </a:lvl1pPr>
          </a:lstStyle>
          <a:p>
            <a:fld id="{702FDCAE-57A1-4EBF-9B5D-D768E05C5DF7}" type="slidenum">
              <a:rPr lang="en-GB"/>
              <a:pPr/>
              <a:t>‹#›</a:t>
            </a:fld>
            <a:endParaRPr lang="en-GB"/>
          </a:p>
        </p:txBody>
      </p:sp>
      <p:pic>
        <p:nvPicPr>
          <p:cNvPr id="1030" name="Picture 6"/>
          <p:cNvPicPr>
            <a:picLocks noChangeAspect="1"/>
          </p:cNvPicPr>
          <p:nvPr userDrawn="1"/>
        </p:nvPicPr>
        <p:blipFill>
          <a:blip r:embed="rId13"/>
          <a:srcRect/>
          <a:stretch>
            <a:fillRect/>
          </a:stretch>
        </p:blipFill>
        <p:spPr bwMode="auto">
          <a:xfrm>
            <a:off x="423863" y="6410325"/>
            <a:ext cx="1431925" cy="447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59"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defTabSz="457200" rtl="0" fontAlgn="base">
        <a:spcBef>
          <a:spcPct val="0"/>
        </a:spcBef>
        <a:spcAft>
          <a:spcPct val="0"/>
        </a:spcAft>
        <a:defRPr sz="2000" kern="1200">
          <a:solidFill>
            <a:schemeClr val="bg1"/>
          </a:solidFill>
          <a:latin typeface="Verdana"/>
          <a:ea typeface="Verdana" pitchFamily="34" charset="0"/>
          <a:cs typeface="Verdana"/>
        </a:defRPr>
      </a:lvl1pPr>
      <a:lvl2pPr algn="l" defTabSz="457200" rtl="0" fontAlgn="base">
        <a:spcBef>
          <a:spcPct val="0"/>
        </a:spcBef>
        <a:spcAft>
          <a:spcPct val="0"/>
        </a:spcAft>
        <a:defRPr sz="2000">
          <a:solidFill>
            <a:schemeClr val="bg1"/>
          </a:solidFill>
          <a:latin typeface="Verdana" pitchFamily="34" charset="0"/>
          <a:ea typeface="Verdana" pitchFamily="34" charset="0"/>
          <a:cs typeface="Verdana" pitchFamily="34" charset="0"/>
        </a:defRPr>
      </a:lvl2pPr>
      <a:lvl3pPr algn="l" defTabSz="457200" rtl="0" fontAlgn="base">
        <a:spcBef>
          <a:spcPct val="0"/>
        </a:spcBef>
        <a:spcAft>
          <a:spcPct val="0"/>
        </a:spcAft>
        <a:defRPr sz="2000">
          <a:solidFill>
            <a:schemeClr val="bg1"/>
          </a:solidFill>
          <a:latin typeface="Verdana" pitchFamily="34" charset="0"/>
          <a:ea typeface="Verdana" pitchFamily="34" charset="0"/>
          <a:cs typeface="Verdana" pitchFamily="34" charset="0"/>
        </a:defRPr>
      </a:lvl3pPr>
      <a:lvl4pPr algn="l" defTabSz="457200" rtl="0" fontAlgn="base">
        <a:spcBef>
          <a:spcPct val="0"/>
        </a:spcBef>
        <a:spcAft>
          <a:spcPct val="0"/>
        </a:spcAft>
        <a:defRPr sz="2000">
          <a:solidFill>
            <a:schemeClr val="bg1"/>
          </a:solidFill>
          <a:latin typeface="Verdana" pitchFamily="34" charset="0"/>
          <a:ea typeface="Verdana" pitchFamily="34" charset="0"/>
          <a:cs typeface="Verdana" pitchFamily="34" charset="0"/>
        </a:defRPr>
      </a:lvl4pPr>
      <a:lvl5pPr algn="l" defTabSz="457200" rtl="0" fontAlgn="base">
        <a:spcBef>
          <a:spcPct val="0"/>
        </a:spcBef>
        <a:spcAft>
          <a:spcPct val="0"/>
        </a:spcAft>
        <a:defRPr sz="2000">
          <a:solidFill>
            <a:schemeClr val="bg1"/>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000">
          <a:solidFill>
            <a:schemeClr val="bg1"/>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2000">
          <a:solidFill>
            <a:schemeClr val="bg1"/>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2000">
          <a:solidFill>
            <a:schemeClr val="bg1"/>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2000">
          <a:solidFill>
            <a:schemeClr val="bg1"/>
          </a:solidFill>
          <a:latin typeface="Verdana" pitchFamily="34" charset="0"/>
          <a:ea typeface="Verdana" pitchFamily="34" charset="0"/>
          <a:cs typeface="Verdana" pitchFamily="34" charset="0"/>
        </a:defRPr>
      </a:lvl9pPr>
    </p:titleStyle>
    <p:bodyStyle>
      <a:lvl1pPr marL="342900" indent="-342900" algn="l" defTabSz="457200" rtl="0" fontAlgn="base">
        <a:spcBef>
          <a:spcPct val="20000"/>
        </a:spcBef>
        <a:spcAft>
          <a:spcPct val="0"/>
        </a:spcAft>
        <a:buFont typeface="Arial" charset="0"/>
        <a:buChar char="•"/>
        <a:defRPr kern="1200">
          <a:solidFill>
            <a:srgbClr val="092543"/>
          </a:solidFill>
          <a:latin typeface="Verdana"/>
          <a:ea typeface="Verdana" pitchFamily="34" charset="0"/>
          <a:cs typeface="Verdana"/>
        </a:defRPr>
      </a:lvl1pPr>
      <a:lvl2pPr marL="742950" indent="-285750" algn="l" defTabSz="457200" rtl="0" fontAlgn="base">
        <a:spcBef>
          <a:spcPct val="20000"/>
        </a:spcBef>
        <a:spcAft>
          <a:spcPct val="0"/>
        </a:spcAft>
        <a:buFont typeface="Arial" charset="0"/>
        <a:buChar char="–"/>
        <a:defRPr sz="1400" kern="1200">
          <a:solidFill>
            <a:srgbClr val="092543"/>
          </a:solidFill>
          <a:latin typeface="Verdana"/>
          <a:ea typeface="Verdana" pitchFamily="34" charset="0"/>
          <a:cs typeface="Verdana"/>
        </a:defRPr>
      </a:lvl2pPr>
      <a:lvl3pPr marL="1143000" indent="-228600" algn="l" defTabSz="457200" rtl="0" fontAlgn="base">
        <a:spcBef>
          <a:spcPct val="20000"/>
        </a:spcBef>
        <a:spcAft>
          <a:spcPct val="0"/>
        </a:spcAft>
        <a:buFont typeface="Arial" charset="0"/>
        <a:buChar char="•"/>
        <a:defRPr sz="1200" kern="1200">
          <a:solidFill>
            <a:srgbClr val="092543"/>
          </a:solidFill>
          <a:latin typeface="Verdana"/>
          <a:ea typeface="Verdana" pitchFamily="34" charset="0"/>
          <a:cs typeface="Verdana"/>
        </a:defRPr>
      </a:lvl3pPr>
      <a:lvl4pPr marL="1600200" indent="-228600" algn="l" defTabSz="457200" rtl="0" fontAlgn="base">
        <a:spcBef>
          <a:spcPct val="20000"/>
        </a:spcBef>
        <a:spcAft>
          <a:spcPct val="0"/>
        </a:spcAft>
        <a:buFont typeface="Arial" charset="0"/>
        <a:buChar char="–"/>
        <a:defRPr sz="1000" kern="1200">
          <a:solidFill>
            <a:srgbClr val="092543"/>
          </a:solidFill>
          <a:latin typeface="Verdana"/>
          <a:ea typeface="Verdana" pitchFamily="34" charset="0"/>
          <a:cs typeface="Verdana"/>
        </a:defRPr>
      </a:lvl4pPr>
      <a:lvl5pPr marL="2057400" indent="-228600" algn="l" defTabSz="457200" rtl="0" fontAlgn="base">
        <a:spcBef>
          <a:spcPct val="20000"/>
        </a:spcBef>
        <a:spcAft>
          <a:spcPct val="0"/>
        </a:spcAft>
        <a:buFont typeface="Arial" charset="0"/>
        <a:buChar char="»"/>
        <a:defRPr sz="800" kern="1200">
          <a:solidFill>
            <a:srgbClr val="092543"/>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685800" y="3048000"/>
            <a:ext cx="7772400" cy="777875"/>
          </a:xfrm>
        </p:spPr>
        <p:txBody>
          <a:bodyPr/>
          <a:lstStyle/>
          <a:p>
            <a:r>
              <a:rPr lang="en-GB" smtClean="0">
                <a:latin typeface="Verdana" pitchFamily="34" charset="0"/>
                <a:cs typeface="Verdana" pitchFamily="34" charset="0"/>
              </a:rPr>
              <a:t>Investor Presentation</a:t>
            </a:r>
          </a:p>
        </p:txBody>
      </p:sp>
      <p:sp>
        <p:nvSpPr>
          <p:cNvPr id="5" name="Subtitle 4"/>
          <p:cNvSpPr>
            <a:spLocks noGrp="1"/>
          </p:cNvSpPr>
          <p:nvPr>
            <p:ph type="subTitle" idx="1"/>
          </p:nvPr>
        </p:nvSpPr>
        <p:spPr>
          <a:xfrm>
            <a:off x="1371600" y="4140200"/>
            <a:ext cx="6400800" cy="1752600"/>
          </a:xfrm>
        </p:spPr>
        <p:txBody>
          <a:bodyPr/>
          <a:lstStyle/>
          <a:p>
            <a:pPr>
              <a:lnSpc>
                <a:spcPct val="80000"/>
              </a:lnSpc>
            </a:pPr>
            <a:r>
              <a:rPr lang="en-GB" sz="1200" b="1" smtClean="0">
                <a:solidFill>
                  <a:srgbClr val="898989"/>
                </a:solidFill>
                <a:latin typeface="Verdana" pitchFamily="34" charset="0"/>
                <a:cs typeface="Verdana" pitchFamily="34" charset="0"/>
              </a:rPr>
              <a:t>Interim Results for Period H1 2011</a:t>
            </a:r>
          </a:p>
          <a:p>
            <a:pPr>
              <a:lnSpc>
                <a:spcPct val="80000"/>
              </a:lnSpc>
            </a:pPr>
            <a:endParaRPr lang="en-GB" sz="1200" smtClean="0">
              <a:solidFill>
                <a:srgbClr val="898989"/>
              </a:solidFill>
              <a:latin typeface="Verdana" pitchFamily="34" charset="0"/>
              <a:cs typeface="Verdana" pitchFamily="34" charset="0"/>
            </a:endParaRPr>
          </a:p>
          <a:p>
            <a:pPr>
              <a:lnSpc>
                <a:spcPct val="80000"/>
              </a:lnSpc>
            </a:pPr>
            <a:endParaRPr lang="en-GB" sz="1200" smtClean="0">
              <a:solidFill>
                <a:srgbClr val="898989"/>
              </a:solidFill>
              <a:latin typeface="Verdana" pitchFamily="34" charset="0"/>
              <a:cs typeface="Verdana" pitchFamily="34" charset="0"/>
            </a:endParaRPr>
          </a:p>
          <a:p>
            <a:pPr>
              <a:lnSpc>
                <a:spcPct val="110000"/>
              </a:lnSpc>
            </a:pPr>
            <a:r>
              <a:rPr lang="en-GB" sz="1200" u="sng" smtClean="0">
                <a:solidFill>
                  <a:srgbClr val="898989"/>
                </a:solidFill>
                <a:latin typeface="Verdana" pitchFamily="34" charset="0"/>
                <a:cs typeface="Verdana" pitchFamily="34" charset="0"/>
              </a:rPr>
              <a:t>Presentation August 2011</a:t>
            </a:r>
          </a:p>
          <a:p>
            <a:pPr>
              <a:lnSpc>
                <a:spcPct val="110000"/>
              </a:lnSpc>
            </a:pPr>
            <a:r>
              <a:rPr lang="en-GB" sz="1200" smtClean="0">
                <a:solidFill>
                  <a:srgbClr val="898989"/>
                </a:solidFill>
                <a:latin typeface="Verdana" pitchFamily="34" charset="0"/>
                <a:cs typeface="Verdana" pitchFamily="34" charset="0"/>
              </a:rPr>
              <a:t>Mr </a:t>
            </a:r>
            <a:r>
              <a:rPr lang="en-US" sz="1200" smtClean="0">
                <a:solidFill>
                  <a:srgbClr val="898989"/>
                </a:solidFill>
                <a:latin typeface="Verdana" pitchFamily="34" charset="0"/>
                <a:cs typeface="Verdana" pitchFamily="34" charset="0"/>
              </a:rPr>
              <a:t>Weijun </a:t>
            </a:r>
            <a:r>
              <a:rPr lang="en-GB" sz="1200" smtClean="0">
                <a:solidFill>
                  <a:srgbClr val="898989"/>
                </a:solidFill>
                <a:latin typeface="Verdana" pitchFamily="34" charset="0"/>
                <a:cs typeface="Verdana" pitchFamily="34" charset="0"/>
              </a:rPr>
              <a:t>Yu</a:t>
            </a:r>
          </a:p>
          <a:p>
            <a:pPr>
              <a:lnSpc>
                <a:spcPct val="110000"/>
              </a:lnSpc>
            </a:pPr>
            <a:r>
              <a:rPr lang="en-GB" sz="1200" smtClean="0">
                <a:solidFill>
                  <a:srgbClr val="898989"/>
                </a:solidFill>
                <a:latin typeface="Verdana" pitchFamily="34" charset="0"/>
                <a:cs typeface="Verdana" pitchFamily="34" charset="0"/>
              </a:rPr>
              <a:t>Mr Shiang-Peow Foo</a:t>
            </a:r>
          </a:p>
          <a:p>
            <a:pPr>
              <a:lnSpc>
                <a:spcPct val="110000"/>
              </a:lnSpc>
            </a:pPr>
            <a:r>
              <a:rPr lang="en-GB" sz="1200" smtClean="0">
                <a:solidFill>
                  <a:srgbClr val="898989"/>
                </a:solidFill>
                <a:latin typeface="Verdana" pitchFamily="34" charset="0"/>
                <a:cs typeface="Verdana" pitchFamily="34" charset="0"/>
              </a:rPr>
              <a:t>Mr Richard Bennett</a:t>
            </a:r>
          </a:p>
          <a:p>
            <a:pPr>
              <a:lnSpc>
                <a:spcPct val="80000"/>
              </a:lnSpc>
            </a:pPr>
            <a:endParaRPr lang="en-GB" sz="1200" smtClean="0">
              <a:solidFill>
                <a:srgbClr val="898989"/>
              </a:solidFill>
              <a:latin typeface="Verdana" pitchFamily="34" charset="0"/>
              <a:cs typeface="Verdana" pitchFamily="34" charset="0"/>
            </a:endParaRPr>
          </a:p>
          <a:p>
            <a:pPr>
              <a:lnSpc>
                <a:spcPct val="80000"/>
              </a:lnSpc>
            </a:pPr>
            <a:endParaRPr lang="en-GB" sz="1200" smtClean="0">
              <a:solidFill>
                <a:srgbClr val="898989"/>
              </a:solidFill>
              <a:latin typeface="Verdana" pitchFamily="34" charset="0"/>
              <a:cs typeface="Verdana" pitchFamily="34" charset="0"/>
            </a:endParaRPr>
          </a:p>
          <a:p>
            <a:pPr>
              <a:lnSpc>
                <a:spcPct val="80000"/>
              </a:lnSpc>
            </a:pPr>
            <a:endParaRPr lang="en-GB" sz="1200" smtClean="0">
              <a:solidFill>
                <a:srgbClr val="898989"/>
              </a:solidFill>
              <a:latin typeface="Verdana" pitchFamily="34" charset="0"/>
              <a:cs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smtClean="0">
                <a:latin typeface="Verdana" pitchFamily="34" charset="0"/>
                <a:cs typeface="Verdana" pitchFamily="34" charset="0"/>
              </a:rPr>
              <a:t>Example Project</a:t>
            </a:r>
          </a:p>
        </p:txBody>
      </p:sp>
      <p:sp>
        <p:nvSpPr>
          <p:cNvPr id="25602" name="Content Placeholder 2"/>
          <p:cNvSpPr>
            <a:spLocks noGrp="1"/>
          </p:cNvSpPr>
          <p:nvPr>
            <p:ph idx="1"/>
          </p:nvPr>
        </p:nvSpPr>
        <p:spPr/>
        <p:txBody>
          <a:bodyPr/>
          <a:lstStyle/>
          <a:p>
            <a:endParaRPr lang="en-GB" smtClean="0">
              <a:latin typeface="Verdana" pitchFamily="34" charset="0"/>
              <a:cs typeface="Verdana" pitchFamily="34"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CA5AAAA0-0C9D-4D76-B7A6-C924A0BCD354}" type="slidenum">
              <a:rPr lang="en-GB"/>
              <a:pPr/>
              <a:t>10</a:t>
            </a:fld>
            <a:endParaRPr lang="en-GB"/>
          </a:p>
        </p:txBody>
      </p:sp>
      <p:pic>
        <p:nvPicPr>
          <p:cNvPr id="25604" name="Picture 5" descr="CNE J'ian  096.jpg"/>
          <p:cNvPicPr>
            <a:picLocks noChangeAspect="1"/>
          </p:cNvPicPr>
          <p:nvPr/>
        </p:nvPicPr>
        <p:blipFill>
          <a:blip r:embed="rId2"/>
          <a:srcRect/>
          <a:stretch>
            <a:fillRect/>
          </a:stretch>
        </p:blipFill>
        <p:spPr bwMode="auto">
          <a:xfrm>
            <a:off x="457200" y="1241425"/>
            <a:ext cx="6511925" cy="4884738"/>
          </a:xfrm>
          <a:prstGeom prst="rect">
            <a:avLst/>
          </a:prstGeom>
          <a:noFill/>
          <a:ln w="9525">
            <a:noFill/>
            <a:miter lim="800000"/>
            <a:headEnd/>
            <a:tailEnd/>
          </a:ln>
        </p:spPr>
      </p:pic>
      <p:sp>
        <p:nvSpPr>
          <p:cNvPr id="7" name="Rectangle 6"/>
          <p:cNvSpPr/>
          <p:nvPr/>
        </p:nvSpPr>
        <p:spPr>
          <a:xfrm>
            <a:off x="6370638" y="1241425"/>
            <a:ext cx="2316162" cy="4884738"/>
          </a:xfrm>
          <a:prstGeom prst="rect">
            <a:avLst/>
          </a:prstGeom>
          <a:gradFill>
            <a:gsLst>
              <a:gs pos="0">
                <a:schemeClr val="bg1">
                  <a:lumMod val="85000"/>
                  <a:alpha val="70000"/>
                </a:schemeClr>
              </a:gs>
              <a:gs pos="100000">
                <a:srgbClr val="1F7BD6"/>
              </a:gs>
              <a:gs pos="1000">
                <a:srgbClr val="1F7BD6"/>
              </a:gs>
            </a:gsLst>
            <a:lin ang="21360000" scaled="0"/>
          </a:gradFill>
        </p:spPr>
        <p:style>
          <a:lnRef idx="1">
            <a:schemeClr val="accent1"/>
          </a:lnRef>
          <a:fillRef idx="3">
            <a:schemeClr val="accent1"/>
          </a:fillRef>
          <a:effectRef idx="2">
            <a:schemeClr val="accent1"/>
          </a:effectRef>
          <a:fontRef idx="minor">
            <a:schemeClr val="lt1"/>
          </a:fontRef>
        </p:style>
        <p:txBody>
          <a:bodyPr/>
          <a:lstStyle/>
          <a:p>
            <a:pPr>
              <a:lnSpc>
                <a:spcPct val="120000"/>
              </a:lnSpc>
            </a:pPr>
            <a:r>
              <a:rPr lang="en-GB" sz="1000">
                <a:solidFill>
                  <a:srgbClr val="092543"/>
                </a:solidFill>
                <a:latin typeface="Verdana" pitchFamily="34" charset="0"/>
                <a:cs typeface="Arial" charset="0"/>
              </a:rPr>
              <a:t>Project:</a:t>
            </a:r>
          </a:p>
          <a:p>
            <a:pPr>
              <a:lnSpc>
                <a:spcPct val="120000"/>
              </a:lnSpc>
            </a:pPr>
            <a:r>
              <a:rPr lang="en-US" altLang="zh-CN" sz="1200">
                <a:solidFill>
                  <a:srgbClr val="092543"/>
                </a:solidFill>
                <a:latin typeface="Verdana" pitchFamily="34" charset="0"/>
                <a:cs typeface="Arial" charset="0"/>
              </a:rPr>
              <a:t>Songyuan Ji'an</a:t>
            </a:r>
          </a:p>
          <a:p>
            <a:pPr>
              <a:lnSpc>
                <a:spcPct val="120000"/>
              </a:lnSpc>
            </a:pPr>
            <a:endParaRPr lang="en-GB" sz="1000">
              <a:solidFill>
                <a:srgbClr val="092543"/>
              </a:solidFill>
              <a:latin typeface="Verdana" pitchFamily="34" charset="0"/>
              <a:cs typeface="Arial" charset="0"/>
            </a:endParaRPr>
          </a:p>
          <a:p>
            <a:pPr>
              <a:lnSpc>
                <a:spcPct val="120000"/>
              </a:lnSpc>
            </a:pPr>
            <a:r>
              <a:rPr lang="en-GB" sz="900">
                <a:solidFill>
                  <a:srgbClr val="092543"/>
                </a:solidFill>
                <a:latin typeface="Verdana" pitchFamily="34" charset="0"/>
                <a:cs typeface="Arial" charset="0"/>
              </a:rPr>
              <a:t>Country:</a:t>
            </a:r>
          </a:p>
          <a:p>
            <a:pPr>
              <a:lnSpc>
                <a:spcPct val="120000"/>
              </a:lnSpc>
            </a:pPr>
            <a:r>
              <a:rPr lang="en-GB" sz="1000">
                <a:solidFill>
                  <a:srgbClr val="092543"/>
                </a:solidFill>
                <a:latin typeface="Verdana" pitchFamily="34" charset="0"/>
                <a:cs typeface="Arial" charset="0"/>
              </a:rPr>
              <a:t>China</a:t>
            </a:r>
          </a:p>
          <a:p>
            <a:pPr>
              <a:lnSpc>
                <a:spcPct val="120000"/>
              </a:lnSpc>
            </a:pPr>
            <a:endParaRPr lang="en-GB" sz="800">
              <a:solidFill>
                <a:srgbClr val="092543"/>
              </a:solidFill>
              <a:latin typeface="Verdana" pitchFamily="34" charset="0"/>
              <a:cs typeface="Arial" charset="0"/>
            </a:endParaRPr>
          </a:p>
          <a:p>
            <a:pPr>
              <a:lnSpc>
                <a:spcPct val="120000"/>
              </a:lnSpc>
            </a:pPr>
            <a:r>
              <a:rPr lang="en-GB" sz="1000">
                <a:solidFill>
                  <a:srgbClr val="092543"/>
                </a:solidFill>
                <a:latin typeface="Verdana" pitchFamily="34" charset="0"/>
                <a:cs typeface="Arial" charset="0"/>
              </a:rPr>
              <a:t>Capacity:</a:t>
            </a:r>
          </a:p>
          <a:p>
            <a:pPr>
              <a:lnSpc>
                <a:spcPct val="120000"/>
              </a:lnSpc>
            </a:pPr>
            <a:r>
              <a:rPr lang="en-GB" sz="1200">
                <a:solidFill>
                  <a:srgbClr val="092543"/>
                </a:solidFill>
                <a:latin typeface="Verdana" pitchFamily="34" charset="0"/>
                <a:cs typeface="Arial" charset="0"/>
              </a:rPr>
              <a:t>150,000 bio-butanol</a:t>
            </a:r>
          </a:p>
          <a:p>
            <a:pPr>
              <a:lnSpc>
                <a:spcPct val="120000"/>
              </a:lnSpc>
            </a:pPr>
            <a:endParaRPr lang="en-GB" sz="1000">
              <a:solidFill>
                <a:srgbClr val="092543"/>
              </a:solidFill>
              <a:latin typeface="Verdana" pitchFamily="34" charset="0"/>
              <a:cs typeface="Arial" charset="0"/>
            </a:endParaRPr>
          </a:p>
          <a:p>
            <a:pPr>
              <a:lnSpc>
                <a:spcPct val="120000"/>
              </a:lnSpc>
            </a:pPr>
            <a:r>
              <a:rPr lang="en-GB" sz="1000">
                <a:solidFill>
                  <a:srgbClr val="092543"/>
                </a:solidFill>
                <a:latin typeface="Verdana" pitchFamily="34" charset="0"/>
                <a:cs typeface="Arial" charset="0"/>
              </a:rPr>
              <a:t>Date Built:</a:t>
            </a:r>
          </a:p>
          <a:p>
            <a:pPr>
              <a:lnSpc>
                <a:spcPct val="120000"/>
              </a:lnSpc>
            </a:pPr>
            <a:r>
              <a:rPr lang="en-GB" sz="1200">
                <a:solidFill>
                  <a:srgbClr val="092543"/>
                </a:solidFill>
                <a:latin typeface="Verdana" pitchFamily="34" charset="0"/>
                <a:cs typeface="Arial" charset="0"/>
              </a:rPr>
              <a:t>2007</a:t>
            </a:r>
          </a:p>
          <a:p>
            <a:pPr>
              <a:lnSpc>
                <a:spcPct val="120000"/>
              </a:lnSpc>
            </a:pPr>
            <a:endParaRPr lang="en-GB" sz="1000">
              <a:solidFill>
                <a:srgbClr val="092543"/>
              </a:solidFill>
              <a:latin typeface="Verdana" pitchFamily="34" charset="0"/>
              <a:cs typeface="Arial" charset="0"/>
            </a:endParaRPr>
          </a:p>
          <a:p>
            <a:pPr>
              <a:lnSpc>
                <a:spcPct val="120000"/>
              </a:lnSpc>
            </a:pPr>
            <a:r>
              <a:rPr lang="en-GB" sz="1000">
                <a:solidFill>
                  <a:srgbClr val="092543"/>
                </a:solidFill>
                <a:latin typeface="Verdana" pitchFamily="34" charset="0"/>
                <a:cs typeface="Arial" charset="0"/>
              </a:rPr>
              <a:t>Feed Stock:</a:t>
            </a:r>
          </a:p>
          <a:p>
            <a:pPr>
              <a:lnSpc>
                <a:spcPct val="120000"/>
              </a:lnSpc>
            </a:pPr>
            <a:r>
              <a:rPr lang="en-GB" sz="1200">
                <a:solidFill>
                  <a:srgbClr val="092543"/>
                </a:solidFill>
                <a:latin typeface="Verdana" pitchFamily="34" charset="0"/>
                <a:cs typeface="Arial" charset="0"/>
              </a:rPr>
              <a:t>Corn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mtClean="0">
                <a:latin typeface="Verdana" pitchFamily="34" charset="0"/>
                <a:cs typeface="Verdana" pitchFamily="34" charset="0"/>
              </a:rPr>
              <a:t>Technology Road Map</a:t>
            </a:r>
          </a:p>
        </p:txBody>
      </p:sp>
      <p:sp>
        <p:nvSpPr>
          <p:cNvPr id="26626" name="Slide Number Placeholder 4"/>
          <p:cNvSpPr>
            <a:spLocks noGrp="1"/>
          </p:cNvSpPr>
          <p:nvPr>
            <p:ph type="sldNum" sz="quarter" idx="12"/>
          </p:nvPr>
        </p:nvSpPr>
        <p:spPr bwMode="auto">
          <a:noFill/>
          <a:ln>
            <a:miter lim="800000"/>
            <a:headEnd/>
            <a:tailEnd/>
          </a:ln>
        </p:spPr>
        <p:txBody>
          <a:bodyPr/>
          <a:lstStyle/>
          <a:p>
            <a:fld id="{21662F18-1056-4B06-A93C-798111E4E0B1}" type="slidenum">
              <a:rPr lang="en-GB"/>
              <a:pPr/>
              <a:t>11</a:t>
            </a:fld>
            <a:endParaRPr lang="en-GB"/>
          </a:p>
        </p:txBody>
      </p:sp>
      <p:sp>
        <p:nvSpPr>
          <p:cNvPr id="6" name="Pentagon 5"/>
          <p:cNvSpPr/>
          <p:nvPr/>
        </p:nvSpPr>
        <p:spPr>
          <a:xfrm>
            <a:off x="457200" y="1547813"/>
            <a:ext cx="2143125" cy="833437"/>
          </a:xfrm>
          <a:prstGeom prst="homePlate">
            <a:avLst/>
          </a:prstGeom>
        </p:spPr>
        <p:style>
          <a:lnRef idx="1">
            <a:schemeClr val="accent1"/>
          </a:lnRef>
          <a:fillRef idx="3">
            <a:schemeClr val="accent1"/>
          </a:fillRef>
          <a:effectRef idx="2">
            <a:schemeClr val="accent1"/>
          </a:effectRef>
          <a:fontRef idx="minor">
            <a:schemeClr val="lt1"/>
          </a:fontRef>
        </p:style>
        <p:txBody>
          <a:bodyPr/>
          <a:lstStyle/>
          <a:p>
            <a:r>
              <a:rPr lang="en-GB" sz="1000">
                <a:solidFill>
                  <a:srgbClr val="FFFFFF"/>
                </a:solidFill>
                <a:cs typeface="Arial" charset="0"/>
              </a:rPr>
              <a:t>Generation 1.0</a:t>
            </a:r>
            <a:r>
              <a:rPr lang="en-GB" sz="1800">
                <a:solidFill>
                  <a:srgbClr val="FFFFFF"/>
                </a:solidFill>
                <a:cs typeface="Arial" charset="0"/>
              </a:rPr>
              <a:t/>
            </a:r>
            <a:br>
              <a:rPr lang="en-GB" sz="1800">
                <a:solidFill>
                  <a:srgbClr val="FFFFFF"/>
                </a:solidFill>
                <a:cs typeface="Arial" charset="0"/>
              </a:rPr>
            </a:br>
            <a:r>
              <a:rPr lang="en-GB">
                <a:solidFill>
                  <a:srgbClr val="FFFFFF"/>
                </a:solidFill>
                <a:cs typeface="Arial" charset="0"/>
              </a:rPr>
              <a:t>Bio - Refinary</a:t>
            </a:r>
          </a:p>
        </p:txBody>
      </p:sp>
      <p:sp>
        <p:nvSpPr>
          <p:cNvPr id="11" name="Pentagon 10"/>
          <p:cNvSpPr/>
          <p:nvPr/>
        </p:nvSpPr>
        <p:spPr>
          <a:xfrm>
            <a:off x="5119688" y="1547813"/>
            <a:ext cx="2173287" cy="833437"/>
          </a:xfrm>
          <a:prstGeom prst="homePlate">
            <a:avLst/>
          </a:prstGeom>
          <a:solidFill>
            <a:srgbClr val="10458B"/>
          </a:solidFill>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GB" sz="1000" dirty="0"/>
              <a:t>Generation 2.0</a:t>
            </a:r>
            <a:r>
              <a:rPr lang="en-GB" sz="1800" dirty="0"/>
              <a:t/>
            </a:r>
            <a:br>
              <a:rPr lang="en-GB" sz="1800" dirty="0"/>
            </a:br>
            <a:r>
              <a:rPr lang="en-GB" dirty="0" err="1"/>
              <a:t>Biobutanol</a:t>
            </a:r>
            <a:endParaRPr lang="en-GB" dirty="0"/>
          </a:p>
          <a:p>
            <a:pPr fontAlgn="auto">
              <a:spcBef>
                <a:spcPts val="0"/>
              </a:spcBef>
              <a:spcAft>
                <a:spcPts val="0"/>
              </a:spcAft>
              <a:defRPr/>
            </a:pPr>
            <a:r>
              <a:rPr lang="en-GB" dirty="0"/>
              <a:t>Refinery</a:t>
            </a:r>
            <a:endParaRPr lang="en-GB" dirty="0"/>
          </a:p>
        </p:txBody>
      </p:sp>
      <p:sp>
        <p:nvSpPr>
          <p:cNvPr id="12" name="Pentagon 11"/>
          <p:cNvSpPr/>
          <p:nvPr/>
        </p:nvSpPr>
        <p:spPr>
          <a:xfrm>
            <a:off x="7496175" y="1547813"/>
            <a:ext cx="1260475" cy="833437"/>
          </a:xfrm>
          <a:prstGeom prst="homePlate">
            <a:avLst/>
          </a:prstGeom>
          <a:noFill/>
        </p:spPr>
        <p:style>
          <a:lnRef idx="1">
            <a:schemeClr val="accent1"/>
          </a:lnRef>
          <a:fillRef idx="3">
            <a:schemeClr val="accent1"/>
          </a:fillRef>
          <a:effectRef idx="2">
            <a:schemeClr val="accent1"/>
          </a:effectRef>
          <a:fontRef idx="minor">
            <a:schemeClr val="lt1"/>
          </a:fontRef>
        </p:style>
        <p:txBody>
          <a:bodyPr/>
          <a:lstStyle/>
          <a:p>
            <a:r>
              <a:rPr lang="en-GB" sz="1000">
                <a:solidFill>
                  <a:srgbClr val="1F7BD6"/>
                </a:solidFill>
                <a:cs typeface="Arial" charset="0"/>
              </a:rPr>
              <a:t>Next Gen </a:t>
            </a:r>
          </a:p>
          <a:p>
            <a:r>
              <a:rPr lang="en-GB">
                <a:solidFill>
                  <a:srgbClr val="1F7BD6"/>
                </a:solidFill>
                <a:cs typeface="Arial" charset="0"/>
              </a:rPr>
              <a:t>Algae???</a:t>
            </a:r>
          </a:p>
        </p:txBody>
      </p:sp>
      <p:sp>
        <p:nvSpPr>
          <p:cNvPr id="13" name="TextBox 12"/>
          <p:cNvSpPr txBox="1"/>
          <p:nvPr/>
        </p:nvSpPr>
        <p:spPr>
          <a:xfrm>
            <a:off x="7496175" y="2625725"/>
            <a:ext cx="1260475" cy="860425"/>
          </a:xfrm>
          <a:prstGeom prst="rect">
            <a:avLst/>
          </a:prstGeom>
          <a:noFill/>
        </p:spPr>
        <p:txBody>
          <a:bodyPr>
            <a:spAutoFit/>
          </a:bodyPr>
          <a:lstStyle/>
          <a:p>
            <a:pPr fontAlgn="auto">
              <a:spcBef>
                <a:spcPts val="0"/>
              </a:spcBef>
              <a:spcAft>
                <a:spcPts val="0"/>
              </a:spcAft>
              <a:defRPr/>
            </a:pPr>
            <a:r>
              <a:rPr lang="en-GB" sz="1000" dirty="0">
                <a:solidFill>
                  <a:schemeClr val="bg1">
                    <a:lumMod val="50000"/>
                  </a:schemeClr>
                </a:solidFill>
                <a:latin typeface="Verdana"/>
                <a:cs typeface="Verdana"/>
              </a:rPr>
              <a:t>R&amp;D projects suggest future </a:t>
            </a:r>
            <a:r>
              <a:rPr lang="en-GB" sz="1000" dirty="0" err="1">
                <a:solidFill>
                  <a:schemeClr val="bg1">
                    <a:lumMod val="50000"/>
                  </a:schemeClr>
                </a:solidFill>
                <a:latin typeface="Verdana"/>
                <a:cs typeface="Verdana"/>
              </a:rPr>
              <a:t>biofuels</a:t>
            </a:r>
            <a:r>
              <a:rPr lang="en-GB" sz="1000" dirty="0">
                <a:solidFill>
                  <a:schemeClr val="bg1">
                    <a:lumMod val="50000"/>
                  </a:schemeClr>
                </a:solidFill>
                <a:latin typeface="Verdana"/>
                <a:cs typeface="Verdana"/>
              </a:rPr>
              <a:t> may be produced from Algae</a:t>
            </a:r>
            <a:endParaRPr lang="en-GB" sz="1000" dirty="0">
              <a:solidFill>
                <a:schemeClr val="bg1">
                  <a:lumMod val="50000"/>
                </a:schemeClr>
              </a:solidFill>
              <a:latin typeface="Verdana"/>
              <a:cs typeface="Verdana"/>
            </a:endParaRPr>
          </a:p>
        </p:txBody>
      </p:sp>
      <p:sp>
        <p:nvSpPr>
          <p:cNvPr id="14" name="Pentagon 13"/>
          <p:cNvSpPr/>
          <p:nvPr/>
        </p:nvSpPr>
        <p:spPr>
          <a:xfrm>
            <a:off x="2741613" y="1547813"/>
            <a:ext cx="2152650" cy="833437"/>
          </a:xfrm>
          <a:prstGeom prst="homePlate">
            <a:avLst/>
          </a:prstGeom>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GB" sz="1000" dirty="0"/>
              <a:t>Generation 1.1</a:t>
            </a:r>
          </a:p>
          <a:p>
            <a:pPr fontAlgn="auto">
              <a:spcBef>
                <a:spcPts val="0"/>
              </a:spcBef>
              <a:spcAft>
                <a:spcPts val="0"/>
              </a:spcAft>
              <a:defRPr/>
            </a:pPr>
            <a:r>
              <a:rPr lang="en-GB" dirty="0"/>
              <a:t>Enhanced </a:t>
            </a:r>
            <a:br>
              <a:rPr lang="en-GB" dirty="0"/>
            </a:br>
            <a:r>
              <a:rPr lang="en-GB" dirty="0" err="1"/>
              <a:t>Bioethanol</a:t>
            </a:r>
            <a:r>
              <a:rPr lang="en-GB" dirty="0"/>
              <a:t> Refinery</a:t>
            </a:r>
            <a:endParaRPr lang="en-GB" dirty="0"/>
          </a:p>
        </p:txBody>
      </p:sp>
      <p:sp>
        <p:nvSpPr>
          <p:cNvPr id="26632" name="TextBox 15"/>
          <p:cNvSpPr txBox="1">
            <a:spLocks noChangeArrowheads="1"/>
          </p:cNvSpPr>
          <p:nvPr/>
        </p:nvSpPr>
        <p:spPr bwMode="auto">
          <a:xfrm>
            <a:off x="2778125" y="2625725"/>
            <a:ext cx="1793875" cy="1200150"/>
          </a:xfrm>
          <a:prstGeom prst="rect">
            <a:avLst/>
          </a:prstGeom>
          <a:noFill/>
          <a:ln w="9525">
            <a:noFill/>
            <a:miter lim="800000"/>
            <a:headEnd/>
            <a:tailEnd/>
          </a:ln>
        </p:spPr>
        <p:txBody>
          <a:bodyPr>
            <a:spAutoFit/>
          </a:bodyPr>
          <a:lstStyle/>
          <a:p>
            <a:r>
              <a:rPr lang="en-GB" sz="1200">
                <a:latin typeface="Verdana" pitchFamily="34" charset="0"/>
              </a:rPr>
              <a:t>Energy Management and Conservation (EMC) upgrades that decrease the operating  costs of a biorefinery</a:t>
            </a:r>
          </a:p>
        </p:txBody>
      </p:sp>
      <p:sp>
        <p:nvSpPr>
          <p:cNvPr id="26633" name="TextBox 16"/>
          <p:cNvSpPr txBox="1">
            <a:spLocks noChangeArrowheads="1"/>
          </p:cNvSpPr>
          <p:nvPr/>
        </p:nvSpPr>
        <p:spPr bwMode="auto">
          <a:xfrm>
            <a:off x="5119688" y="2625725"/>
            <a:ext cx="1793875" cy="1200150"/>
          </a:xfrm>
          <a:prstGeom prst="rect">
            <a:avLst/>
          </a:prstGeom>
          <a:noFill/>
          <a:ln w="9525">
            <a:noFill/>
            <a:miter lim="800000"/>
            <a:headEnd/>
            <a:tailEnd/>
          </a:ln>
        </p:spPr>
        <p:txBody>
          <a:bodyPr>
            <a:spAutoFit/>
          </a:bodyPr>
          <a:lstStyle/>
          <a:p>
            <a:r>
              <a:rPr lang="en-GB" sz="1200">
                <a:latin typeface="Verdana" pitchFamily="34" charset="0"/>
              </a:rPr>
              <a:t>New refineries (or retrofitted refineries that can process cellulosic (non-food) feedstocks into biobutanol</a:t>
            </a:r>
          </a:p>
        </p:txBody>
      </p:sp>
      <p:sp>
        <p:nvSpPr>
          <p:cNvPr id="26634" name="TextBox 17"/>
          <p:cNvSpPr txBox="1">
            <a:spLocks noChangeArrowheads="1"/>
          </p:cNvSpPr>
          <p:nvPr/>
        </p:nvSpPr>
        <p:spPr bwMode="auto">
          <a:xfrm>
            <a:off x="457200" y="2625725"/>
            <a:ext cx="1793875" cy="1187450"/>
          </a:xfrm>
          <a:prstGeom prst="rect">
            <a:avLst/>
          </a:prstGeom>
          <a:noFill/>
          <a:ln w="9525">
            <a:noFill/>
            <a:miter lim="800000"/>
            <a:headEnd/>
            <a:tailEnd/>
          </a:ln>
        </p:spPr>
        <p:txBody>
          <a:bodyPr>
            <a:spAutoFit/>
          </a:bodyPr>
          <a:lstStyle/>
          <a:p>
            <a:r>
              <a:rPr lang="en-GB" sz="1200">
                <a:latin typeface="Verdana" pitchFamily="34" charset="0"/>
              </a:rPr>
              <a:t>Original bioethanol refineries that convert sugar and starch feedstocks into bioethanol and bioethanol  </a:t>
            </a:r>
          </a:p>
        </p:txBody>
      </p:sp>
      <p:sp>
        <p:nvSpPr>
          <p:cNvPr id="26635" name="TextBox 19"/>
          <p:cNvSpPr txBox="1">
            <a:spLocks noChangeArrowheads="1"/>
          </p:cNvSpPr>
          <p:nvPr/>
        </p:nvSpPr>
        <p:spPr bwMode="auto">
          <a:xfrm>
            <a:off x="2778125" y="4111625"/>
            <a:ext cx="1793875" cy="1939925"/>
          </a:xfrm>
          <a:prstGeom prst="rect">
            <a:avLst/>
          </a:prstGeom>
          <a:noFill/>
          <a:ln w="9525">
            <a:noFill/>
            <a:miter lim="800000"/>
            <a:headEnd/>
            <a:tailEnd/>
          </a:ln>
        </p:spPr>
        <p:txBody>
          <a:bodyPr>
            <a:spAutoFit/>
          </a:bodyPr>
          <a:lstStyle/>
          <a:p>
            <a:r>
              <a:rPr lang="en-GB" sz="1200">
                <a:latin typeface="Verdana" pitchFamily="34" charset="0"/>
              </a:rPr>
              <a:t>Majority of CNE’s clients and other biorefineries benefit from these upgrades that include enhanced steam management and processing waste water </a:t>
            </a:r>
          </a:p>
          <a:p>
            <a:endParaRPr lang="en-GB" sz="1200">
              <a:latin typeface="Verdana" pitchFamily="34" charset="0"/>
            </a:endParaRPr>
          </a:p>
        </p:txBody>
      </p:sp>
      <p:sp>
        <p:nvSpPr>
          <p:cNvPr id="26636" name="TextBox 20"/>
          <p:cNvSpPr txBox="1">
            <a:spLocks noChangeArrowheads="1"/>
          </p:cNvSpPr>
          <p:nvPr/>
        </p:nvSpPr>
        <p:spPr bwMode="auto">
          <a:xfrm>
            <a:off x="5119688" y="4111625"/>
            <a:ext cx="1793875" cy="1939925"/>
          </a:xfrm>
          <a:prstGeom prst="rect">
            <a:avLst/>
          </a:prstGeom>
          <a:noFill/>
          <a:ln w="9525">
            <a:noFill/>
            <a:miter lim="800000"/>
            <a:headEnd/>
            <a:tailEnd/>
          </a:ln>
        </p:spPr>
        <p:txBody>
          <a:bodyPr>
            <a:spAutoFit/>
          </a:bodyPr>
          <a:lstStyle/>
          <a:p>
            <a:r>
              <a:rPr lang="en-GB" sz="1200">
                <a:latin typeface="Verdana" pitchFamily="34" charset="0"/>
              </a:rPr>
              <a:t>CNE is developing the first production biobutanol refinery in China that utilises cellulosic feedstocks</a:t>
            </a:r>
          </a:p>
          <a:p>
            <a:endParaRPr lang="en-GB" sz="1200">
              <a:latin typeface="Verdana" pitchFamily="34" charset="0"/>
            </a:endParaRPr>
          </a:p>
          <a:p>
            <a:r>
              <a:rPr lang="en-GB" sz="1200">
                <a:latin typeface="Verdana" pitchFamily="34" charset="0"/>
              </a:rPr>
              <a:t>This is expected to be a significant growth market for the company</a:t>
            </a:r>
          </a:p>
        </p:txBody>
      </p:sp>
      <p:sp>
        <p:nvSpPr>
          <p:cNvPr id="26637" name="TextBox 21"/>
          <p:cNvSpPr txBox="1">
            <a:spLocks noChangeArrowheads="1"/>
          </p:cNvSpPr>
          <p:nvPr/>
        </p:nvSpPr>
        <p:spPr bwMode="auto">
          <a:xfrm>
            <a:off x="457200" y="4111625"/>
            <a:ext cx="1793875" cy="1917700"/>
          </a:xfrm>
          <a:prstGeom prst="rect">
            <a:avLst/>
          </a:prstGeom>
          <a:noFill/>
          <a:ln w="9525">
            <a:noFill/>
            <a:miter lim="800000"/>
            <a:headEnd/>
            <a:tailEnd/>
          </a:ln>
        </p:spPr>
        <p:txBody>
          <a:bodyPr>
            <a:spAutoFit/>
          </a:bodyPr>
          <a:lstStyle/>
          <a:p>
            <a:r>
              <a:rPr lang="en-GB" sz="1200">
                <a:latin typeface="Verdana" pitchFamily="34" charset="0"/>
              </a:rPr>
              <a:t>The majority of projects completed by CNE to date are biothanol refineries</a:t>
            </a:r>
          </a:p>
          <a:p>
            <a:endParaRPr lang="en-GB" sz="1200">
              <a:latin typeface="Verdana" pitchFamily="34" charset="0"/>
            </a:endParaRPr>
          </a:p>
          <a:p>
            <a:r>
              <a:rPr lang="en-GB" sz="1200">
                <a:latin typeface="Verdana" pitchFamily="34" charset="0"/>
              </a:rPr>
              <a:t>CNE constructed one of the largest biobutanol plant in the world (150,000 tpy)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smtClean="0">
                <a:latin typeface="Verdana" pitchFamily="34" charset="0"/>
                <a:cs typeface="Verdana" pitchFamily="34" charset="0"/>
              </a:rPr>
              <a:t>Business Model</a:t>
            </a:r>
          </a:p>
        </p:txBody>
      </p:sp>
      <p:sp>
        <p:nvSpPr>
          <p:cNvPr id="27650" name="Content Placeholder 2"/>
          <p:cNvSpPr>
            <a:spLocks noGrp="1"/>
          </p:cNvSpPr>
          <p:nvPr>
            <p:ph idx="1"/>
          </p:nvPr>
        </p:nvSpPr>
        <p:spPr/>
        <p:txBody>
          <a:bodyPr/>
          <a:lstStyle/>
          <a:p>
            <a:pPr>
              <a:lnSpc>
                <a:spcPct val="120000"/>
              </a:lnSpc>
              <a:spcBef>
                <a:spcPts val="600"/>
              </a:spcBef>
            </a:pPr>
            <a:r>
              <a:rPr lang="en-GB" sz="1600" smtClean="0">
                <a:latin typeface="Verdana" pitchFamily="34" charset="0"/>
                <a:cs typeface="Verdana" pitchFamily="34" charset="0"/>
              </a:rPr>
              <a:t>Bioenergy Refineries (CPE)</a:t>
            </a:r>
          </a:p>
          <a:p>
            <a:pPr lvl="1">
              <a:lnSpc>
                <a:spcPct val="120000"/>
              </a:lnSpc>
              <a:spcBef>
                <a:spcPts val="600"/>
              </a:spcBef>
            </a:pPr>
            <a:r>
              <a:rPr lang="en-GB" sz="1200" smtClean="0">
                <a:latin typeface="Verdana" pitchFamily="34" charset="0"/>
                <a:cs typeface="Verdana" pitchFamily="34" charset="0"/>
              </a:rPr>
              <a:t>Low working capital </a:t>
            </a:r>
          </a:p>
          <a:p>
            <a:pPr>
              <a:lnSpc>
                <a:spcPct val="120000"/>
              </a:lnSpc>
              <a:spcBef>
                <a:spcPts val="600"/>
              </a:spcBef>
            </a:pPr>
            <a:r>
              <a:rPr lang="en-GB" sz="1600" smtClean="0">
                <a:latin typeface="Verdana" pitchFamily="34" charset="0"/>
                <a:cs typeface="Verdana" pitchFamily="34" charset="0"/>
              </a:rPr>
              <a:t>Energy Management and Conservation (EMC)</a:t>
            </a:r>
          </a:p>
          <a:p>
            <a:pPr lvl="1">
              <a:lnSpc>
                <a:spcPct val="120000"/>
              </a:lnSpc>
              <a:spcBef>
                <a:spcPts val="600"/>
              </a:spcBef>
            </a:pPr>
            <a:r>
              <a:rPr lang="en-GB" sz="1200" smtClean="0">
                <a:latin typeface="Verdana" pitchFamily="34" charset="0"/>
                <a:cs typeface="Verdana" pitchFamily="34" charset="0"/>
              </a:rPr>
              <a:t>Deploy EMC equipment and IP to improve biorefinery efficiency </a:t>
            </a:r>
          </a:p>
          <a:p>
            <a:pPr lvl="1">
              <a:lnSpc>
                <a:spcPct val="120000"/>
              </a:lnSpc>
              <a:spcBef>
                <a:spcPts val="600"/>
              </a:spcBef>
            </a:pPr>
            <a:r>
              <a:rPr lang="en-GB" sz="1200" smtClean="0">
                <a:latin typeface="Verdana" pitchFamily="34" charset="0"/>
                <a:cs typeface="Verdana" pitchFamily="34" charset="0"/>
              </a:rPr>
              <a:t>Share of cost savings (~50%)</a:t>
            </a:r>
          </a:p>
          <a:p>
            <a:pPr lvl="1">
              <a:lnSpc>
                <a:spcPct val="120000"/>
              </a:lnSpc>
              <a:spcBef>
                <a:spcPts val="600"/>
              </a:spcBef>
            </a:pPr>
            <a:r>
              <a:rPr lang="en-GB" sz="1200" smtClean="0">
                <a:latin typeface="Verdana" pitchFamily="34" charset="0"/>
                <a:cs typeface="Verdana" pitchFamily="34" charset="0"/>
              </a:rPr>
              <a:t>Incremental revenues for modest working capital requirement</a:t>
            </a:r>
          </a:p>
          <a:p>
            <a:pPr>
              <a:lnSpc>
                <a:spcPct val="120000"/>
              </a:lnSpc>
              <a:spcBef>
                <a:spcPts val="600"/>
              </a:spcBef>
            </a:pPr>
            <a:r>
              <a:rPr lang="en-GB" sz="1600" smtClean="0">
                <a:latin typeface="Verdana" pitchFamily="34" charset="0"/>
                <a:cs typeface="Verdana" pitchFamily="34" charset="0"/>
              </a:rPr>
              <a:t>Refinery Operations and Ownership </a:t>
            </a:r>
          </a:p>
          <a:p>
            <a:pPr lvl="1">
              <a:lnSpc>
                <a:spcPct val="120000"/>
              </a:lnSpc>
              <a:spcBef>
                <a:spcPts val="600"/>
              </a:spcBef>
            </a:pPr>
            <a:r>
              <a:rPr lang="en-GB" sz="1200" smtClean="0">
                <a:latin typeface="Verdana" pitchFamily="34" charset="0"/>
                <a:cs typeface="Verdana" pitchFamily="34" charset="0"/>
              </a:rPr>
              <a:t>Under investigation for 2012</a:t>
            </a:r>
          </a:p>
          <a:p>
            <a:pPr lvl="1">
              <a:lnSpc>
                <a:spcPct val="120000"/>
              </a:lnSpc>
              <a:spcBef>
                <a:spcPts val="600"/>
              </a:spcBef>
            </a:pPr>
            <a:r>
              <a:rPr lang="en-GB" sz="1200" smtClean="0">
                <a:latin typeface="Verdana" pitchFamily="34" charset="0"/>
                <a:cs typeface="Verdana" pitchFamily="34" charset="0"/>
              </a:rPr>
              <a:t>Acquire sub-optimal biorefineries that can be converted to biobutanol (leverage our in-house expertise) </a:t>
            </a:r>
          </a:p>
          <a:p>
            <a:pPr lvl="1">
              <a:lnSpc>
                <a:spcPct val="120000"/>
              </a:lnSpc>
              <a:spcBef>
                <a:spcPts val="600"/>
              </a:spcBef>
            </a:pPr>
            <a:r>
              <a:rPr lang="en-GB" sz="1200" smtClean="0">
                <a:latin typeface="Verdana" pitchFamily="34" charset="0"/>
                <a:cs typeface="Verdana" pitchFamily="34" charset="0"/>
              </a:rPr>
              <a:t>Recurring revenues, but requires capital investment</a:t>
            </a:r>
          </a:p>
        </p:txBody>
      </p:sp>
      <p:sp>
        <p:nvSpPr>
          <p:cNvPr id="27651" name="Slide Number Placeholder 4"/>
          <p:cNvSpPr>
            <a:spLocks noGrp="1"/>
          </p:cNvSpPr>
          <p:nvPr>
            <p:ph type="sldNum" sz="quarter" idx="12"/>
          </p:nvPr>
        </p:nvSpPr>
        <p:spPr bwMode="auto">
          <a:noFill/>
          <a:ln>
            <a:miter lim="800000"/>
            <a:headEnd/>
            <a:tailEnd/>
          </a:ln>
        </p:spPr>
        <p:txBody>
          <a:bodyPr/>
          <a:lstStyle/>
          <a:p>
            <a:fld id="{024FBB9E-15AC-4612-BE8B-A4EB8FDD38B8}" type="slidenum">
              <a:rPr lang="en-GB"/>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7"/>
          <p:cNvSpPr>
            <a:spLocks noGrp="1"/>
          </p:cNvSpPr>
          <p:nvPr>
            <p:ph type="title"/>
          </p:nvPr>
        </p:nvSpPr>
        <p:spPr/>
        <p:txBody>
          <a:bodyPr/>
          <a:lstStyle/>
          <a:p>
            <a:r>
              <a:rPr lang="en-US" altLang="zh-CN" smtClean="0">
                <a:latin typeface="Verdana" pitchFamily="34" charset="0"/>
                <a:ea typeface="宋体" pitchFamily="2" charset="-122"/>
              </a:rPr>
              <a:t>Consolidated Statement of Financial Position</a:t>
            </a:r>
            <a:endParaRPr lang="en-GB" smtClean="0">
              <a:latin typeface="Verdana" pitchFamily="34" charset="0"/>
              <a:cs typeface="Verdana" pitchFamily="34" charset="0"/>
            </a:endParaRPr>
          </a:p>
        </p:txBody>
      </p:sp>
      <p:sp>
        <p:nvSpPr>
          <p:cNvPr id="32772" name="Slide Number Placeholder 6"/>
          <p:cNvSpPr>
            <a:spLocks noGrp="1"/>
          </p:cNvSpPr>
          <p:nvPr>
            <p:ph type="sldNum" sz="quarter" idx="12"/>
          </p:nvPr>
        </p:nvSpPr>
        <p:spPr bwMode="auto">
          <a:noFill/>
          <a:ln>
            <a:miter lim="800000"/>
            <a:headEnd/>
            <a:tailEnd/>
          </a:ln>
        </p:spPr>
        <p:txBody>
          <a:bodyPr/>
          <a:lstStyle/>
          <a:p>
            <a:fld id="{89E359E8-9575-4A2C-A53C-0686520C57ED}" type="slidenum">
              <a:rPr lang="en-GB"/>
              <a:pPr/>
              <a:t>13</a:t>
            </a:fld>
            <a:endParaRPr lang="en-GB"/>
          </a:p>
        </p:txBody>
      </p:sp>
      <p:graphicFrame>
        <p:nvGraphicFramePr>
          <p:cNvPr id="32770" name="Object 2"/>
          <p:cNvGraphicFramePr>
            <a:graphicFrameLocks noChangeAspect="1"/>
          </p:cNvGraphicFramePr>
          <p:nvPr/>
        </p:nvGraphicFramePr>
        <p:xfrm>
          <a:off x="457200" y="1320800"/>
          <a:ext cx="8229600" cy="4224338"/>
        </p:xfrm>
        <a:graphic>
          <a:graphicData uri="http://schemas.openxmlformats.org/presentationml/2006/ole">
            <p:oleObj spid="_x0000_s32770" name="Worksheet" r:id="rId3" imgW="5638592" imgH="2895493" progId="Excel.Sheet.8">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idx="4294967295"/>
          </p:nvPr>
        </p:nvSpPr>
        <p:spPr/>
        <p:txBody>
          <a:bodyPr/>
          <a:lstStyle/>
          <a:p>
            <a:r>
              <a:rPr lang="en-US" altLang="zh-CN" smtClean="0">
                <a:latin typeface="Verdana" pitchFamily="34" charset="0"/>
                <a:ea typeface="宋体" pitchFamily="2" charset="-122"/>
              </a:rPr>
              <a:t>Consolidated Profit and Loss Statement</a:t>
            </a:r>
            <a:endParaRPr lang="en-GB" smtClean="0">
              <a:latin typeface="Verdana" pitchFamily="34" charset="0"/>
              <a:cs typeface="Verdana" pitchFamily="34" charset="0"/>
            </a:endParaRPr>
          </a:p>
        </p:txBody>
      </p:sp>
      <p:sp>
        <p:nvSpPr>
          <p:cNvPr id="49155" name="Slide Number Placeholder 6"/>
          <p:cNvSpPr txBox="1">
            <a:spLocks noGrp="1"/>
          </p:cNvSpPr>
          <p:nvPr/>
        </p:nvSpPr>
        <p:spPr bwMode="auto">
          <a:xfrm>
            <a:off x="6553200" y="6507163"/>
            <a:ext cx="2133600" cy="365125"/>
          </a:xfrm>
          <a:prstGeom prst="rect">
            <a:avLst/>
          </a:prstGeom>
          <a:noFill/>
          <a:ln w="9525">
            <a:noFill/>
            <a:miter lim="800000"/>
            <a:headEnd/>
            <a:tailEnd/>
          </a:ln>
        </p:spPr>
        <p:txBody>
          <a:bodyPr anchor="ctr"/>
          <a:lstStyle/>
          <a:p>
            <a:pPr algn="r"/>
            <a:fld id="{93598268-9C44-4C40-8F91-839A809CD688}" type="slidenum">
              <a:rPr lang="en-GB" sz="800">
                <a:solidFill>
                  <a:srgbClr val="1F7BD6"/>
                </a:solidFill>
                <a:latin typeface="Verdana" pitchFamily="34" charset="0"/>
              </a:rPr>
              <a:pPr algn="r"/>
              <a:t>14</a:t>
            </a:fld>
            <a:endParaRPr lang="en-GB" sz="800">
              <a:solidFill>
                <a:srgbClr val="1F7BD6"/>
              </a:solidFill>
              <a:latin typeface="Verdana" pitchFamily="34" charset="0"/>
            </a:endParaRPr>
          </a:p>
        </p:txBody>
      </p:sp>
      <p:graphicFrame>
        <p:nvGraphicFramePr>
          <p:cNvPr id="49157" name="Object 486"/>
          <p:cNvGraphicFramePr>
            <a:graphicFrameLocks noChangeAspect="1"/>
          </p:cNvGraphicFramePr>
          <p:nvPr/>
        </p:nvGraphicFramePr>
        <p:xfrm>
          <a:off x="952500" y="1120775"/>
          <a:ext cx="7013575" cy="5492750"/>
        </p:xfrm>
        <a:graphic>
          <a:graphicData uri="http://schemas.openxmlformats.org/presentationml/2006/ole">
            <p:oleObj spid="_x0000_s49157" name="Document" r:id="rId3" imgW="5852329" imgH="6191865" progId="Word.Documen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r>
              <a:rPr lang="en-US" altLang="zh-CN" smtClean="0">
                <a:latin typeface="Verdana" pitchFamily="34" charset="0"/>
                <a:ea typeface="宋体" pitchFamily="2" charset="-122"/>
              </a:rPr>
              <a:t>Consolidated Statement of Cash Flow</a:t>
            </a:r>
            <a:endParaRPr lang="en-GB" smtClean="0">
              <a:latin typeface="Verdana" pitchFamily="34" charset="0"/>
              <a:cs typeface="Verdana" pitchFamily="34" charset="0"/>
            </a:endParaRPr>
          </a:p>
        </p:txBody>
      </p:sp>
      <p:sp>
        <p:nvSpPr>
          <p:cNvPr id="33796" name="Slide Number Placeholder 2"/>
          <p:cNvSpPr>
            <a:spLocks noGrp="1"/>
          </p:cNvSpPr>
          <p:nvPr>
            <p:ph type="sldNum" sz="quarter" idx="12"/>
          </p:nvPr>
        </p:nvSpPr>
        <p:spPr bwMode="auto">
          <a:noFill/>
          <a:ln>
            <a:miter lim="800000"/>
            <a:headEnd/>
            <a:tailEnd/>
          </a:ln>
        </p:spPr>
        <p:txBody>
          <a:bodyPr/>
          <a:lstStyle/>
          <a:p>
            <a:fld id="{B0B7951E-1670-4991-ABBE-B43EADE3C696}" type="slidenum">
              <a:rPr lang="en-GB"/>
              <a:pPr/>
              <a:t>15</a:t>
            </a:fld>
            <a:endParaRPr lang="en-GB"/>
          </a:p>
        </p:txBody>
      </p:sp>
      <p:graphicFrame>
        <p:nvGraphicFramePr>
          <p:cNvPr id="33794" name="Object 2"/>
          <p:cNvGraphicFramePr>
            <a:graphicFrameLocks noChangeAspect="1"/>
          </p:cNvGraphicFramePr>
          <p:nvPr/>
        </p:nvGraphicFramePr>
        <p:xfrm>
          <a:off x="457200" y="1281113"/>
          <a:ext cx="8229600" cy="4486275"/>
        </p:xfrm>
        <a:graphic>
          <a:graphicData uri="http://schemas.openxmlformats.org/presentationml/2006/ole">
            <p:oleObj spid="_x0000_s33794" name="Worksheet" r:id="rId3" imgW="7429227" imgH="3759062"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latin typeface="Verdana" pitchFamily="34" charset="0"/>
                <a:cs typeface="Verdana" pitchFamily="34" charset="0"/>
              </a:rPr>
              <a:t>Corporate Structure and Share Structure</a:t>
            </a:r>
          </a:p>
        </p:txBody>
      </p:sp>
      <p:sp>
        <p:nvSpPr>
          <p:cNvPr id="34818" name="Text Placeholder 5"/>
          <p:cNvSpPr>
            <a:spLocks noGrp="1"/>
          </p:cNvSpPr>
          <p:nvPr>
            <p:ph type="body" idx="1"/>
          </p:nvPr>
        </p:nvSpPr>
        <p:spPr>
          <a:xfrm>
            <a:off x="457200" y="1130300"/>
            <a:ext cx="4040188" cy="639763"/>
          </a:xfrm>
        </p:spPr>
        <p:txBody>
          <a:bodyPr/>
          <a:lstStyle/>
          <a:p>
            <a:r>
              <a:rPr lang="en-GB" smtClean="0">
                <a:latin typeface="Verdana" pitchFamily="34" charset="0"/>
                <a:cs typeface="Verdana" pitchFamily="34" charset="0"/>
              </a:rPr>
              <a:t>Company Structure</a:t>
            </a:r>
          </a:p>
        </p:txBody>
      </p:sp>
      <p:sp>
        <p:nvSpPr>
          <p:cNvPr id="34819" name="Text Placeholder 7"/>
          <p:cNvSpPr>
            <a:spLocks noGrp="1"/>
          </p:cNvSpPr>
          <p:nvPr>
            <p:ph type="body" sz="quarter" idx="3"/>
          </p:nvPr>
        </p:nvSpPr>
        <p:spPr>
          <a:xfrm>
            <a:off x="4645025" y="1130300"/>
            <a:ext cx="4041775" cy="639763"/>
          </a:xfrm>
        </p:spPr>
        <p:txBody>
          <a:bodyPr/>
          <a:lstStyle/>
          <a:p>
            <a:r>
              <a:rPr lang="en-GB" smtClean="0">
                <a:latin typeface="Verdana" pitchFamily="34" charset="0"/>
                <a:cs typeface="Verdana" pitchFamily="34" charset="0"/>
              </a:rPr>
              <a:t>Share Holdings</a:t>
            </a:r>
          </a:p>
        </p:txBody>
      </p:sp>
      <p:graphicFrame>
        <p:nvGraphicFramePr>
          <p:cNvPr id="34820" name="Content Placeholder 18"/>
          <p:cNvGraphicFramePr>
            <a:graphicFrameLocks noGrp="1"/>
          </p:cNvGraphicFramePr>
          <p:nvPr>
            <p:ph sz="quarter" idx="4"/>
          </p:nvPr>
        </p:nvGraphicFramePr>
        <p:xfrm>
          <a:off x="4645025" y="1884363"/>
          <a:ext cx="4041775" cy="2905125"/>
        </p:xfrm>
        <a:graphic>
          <a:graphicData uri="http://schemas.openxmlformats.org/presentationml/2006/ole">
            <p:oleObj spid="_x0000_s34820" r:id="rId3" imgW="4041998" imgH="2908044" progId="Excel.Chart.8">
              <p:embed/>
            </p:oleObj>
          </a:graphicData>
        </a:graphic>
      </p:graphicFrame>
      <p:sp>
        <p:nvSpPr>
          <p:cNvPr id="34821" name="Slide Number Placeholder 4"/>
          <p:cNvSpPr>
            <a:spLocks noGrp="1"/>
          </p:cNvSpPr>
          <p:nvPr>
            <p:ph type="sldNum" sz="quarter" idx="12"/>
          </p:nvPr>
        </p:nvSpPr>
        <p:spPr bwMode="auto">
          <a:noFill/>
          <a:ln>
            <a:miter lim="800000"/>
            <a:headEnd/>
            <a:tailEnd/>
          </a:ln>
        </p:spPr>
        <p:txBody>
          <a:bodyPr/>
          <a:lstStyle/>
          <a:p>
            <a:fld id="{65725FBA-3B74-4F21-92CE-35272C5CF183}" type="slidenum">
              <a:rPr lang="en-GB"/>
              <a:pPr/>
              <a:t>16</a:t>
            </a:fld>
            <a:endParaRPr lang="en-GB"/>
          </a:p>
        </p:txBody>
      </p:sp>
      <p:sp>
        <p:nvSpPr>
          <p:cNvPr id="10" name="Rounded Rectangle 9"/>
          <p:cNvSpPr/>
          <p:nvPr/>
        </p:nvSpPr>
        <p:spPr>
          <a:xfrm>
            <a:off x="585788" y="1955800"/>
            <a:ext cx="1879600" cy="711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100" dirty="0">
                <a:latin typeface="Verdana"/>
                <a:cs typeface="Verdana"/>
              </a:rPr>
              <a:t>China New Energy Limited</a:t>
            </a:r>
          </a:p>
          <a:p>
            <a:pPr algn="ctr" fontAlgn="auto">
              <a:spcBef>
                <a:spcPts val="0"/>
              </a:spcBef>
              <a:spcAft>
                <a:spcPts val="0"/>
              </a:spcAft>
              <a:defRPr/>
            </a:pPr>
            <a:r>
              <a:rPr lang="en-GB" sz="1100" dirty="0">
                <a:latin typeface="Verdana"/>
                <a:cs typeface="Verdana"/>
              </a:rPr>
              <a:t>(CNEL)</a:t>
            </a:r>
            <a:endParaRPr lang="en-GB" sz="1100" dirty="0">
              <a:latin typeface="Verdana"/>
              <a:cs typeface="Verdana"/>
            </a:endParaRPr>
          </a:p>
        </p:txBody>
      </p:sp>
      <p:sp>
        <p:nvSpPr>
          <p:cNvPr id="11" name="Rounded Rectangle 10"/>
          <p:cNvSpPr/>
          <p:nvPr/>
        </p:nvSpPr>
        <p:spPr>
          <a:xfrm>
            <a:off x="585788" y="3530600"/>
            <a:ext cx="1879600" cy="711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000" dirty="0">
                <a:latin typeface="Verdana"/>
                <a:cs typeface="Verdana"/>
              </a:rPr>
              <a:t>Guangdong </a:t>
            </a:r>
            <a:r>
              <a:rPr lang="en-GB" sz="1000" dirty="0" err="1">
                <a:latin typeface="Verdana"/>
                <a:cs typeface="Verdana"/>
              </a:rPr>
              <a:t>Zhongke</a:t>
            </a:r>
            <a:r>
              <a:rPr lang="en-GB" sz="1000" dirty="0">
                <a:latin typeface="Verdana"/>
                <a:cs typeface="Verdana"/>
              </a:rPr>
              <a:t> </a:t>
            </a:r>
            <a:r>
              <a:rPr lang="en-GB" sz="1000" dirty="0" err="1">
                <a:latin typeface="Verdana"/>
                <a:cs typeface="Verdana"/>
              </a:rPr>
              <a:t>Tianyuan</a:t>
            </a:r>
            <a:r>
              <a:rPr lang="en-GB" sz="1000" dirty="0">
                <a:latin typeface="Verdana"/>
                <a:cs typeface="Verdana"/>
              </a:rPr>
              <a:t> New Energy Science and Technology Co. Ltd (ZKTY)</a:t>
            </a:r>
            <a:endParaRPr lang="en-GB" sz="1000" dirty="0">
              <a:latin typeface="Verdana"/>
              <a:cs typeface="Verdana"/>
            </a:endParaRPr>
          </a:p>
        </p:txBody>
      </p:sp>
      <p:sp>
        <p:nvSpPr>
          <p:cNvPr id="12" name="Rounded Rectangle 11"/>
          <p:cNvSpPr/>
          <p:nvPr/>
        </p:nvSpPr>
        <p:spPr>
          <a:xfrm>
            <a:off x="585788" y="4821238"/>
            <a:ext cx="1879600" cy="70961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000" dirty="0">
                <a:latin typeface="Verdana"/>
                <a:cs typeface="Verdana"/>
              </a:rPr>
              <a:t>Guangdong </a:t>
            </a:r>
            <a:r>
              <a:rPr lang="en-GB" sz="1000" dirty="0" err="1">
                <a:latin typeface="Verdana"/>
                <a:cs typeface="Verdana"/>
              </a:rPr>
              <a:t>Boluo</a:t>
            </a:r>
            <a:r>
              <a:rPr lang="en-GB" sz="1000" dirty="0">
                <a:latin typeface="Verdana"/>
                <a:cs typeface="Verdana"/>
              </a:rPr>
              <a:t> </a:t>
            </a:r>
            <a:r>
              <a:rPr lang="en-GB" sz="1000" dirty="0" err="1">
                <a:latin typeface="Verdana"/>
                <a:cs typeface="Verdana"/>
              </a:rPr>
              <a:t>Jiuneng</a:t>
            </a:r>
            <a:r>
              <a:rPr lang="en-GB" sz="1000" dirty="0">
                <a:latin typeface="Verdana"/>
                <a:cs typeface="Verdana"/>
              </a:rPr>
              <a:t> High New Technology Engineering Co Ltd. (</a:t>
            </a:r>
            <a:r>
              <a:rPr lang="en-GB" sz="1000" dirty="0" err="1">
                <a:latin typeface="Verdana"/>
                <a:cs typeface="Verdana"/>
              </a:rPr>
              <a:t>Boluo</a:t>
            </a:r>
            <a:r>
              <a:rPr lang="en-GB" sz="1000" dirty="0">
                <a:latin typeface="Verdana"/>
                <a:cs typeface="Verdana"/>
              </a:rPr>
              <a:t>)</a:t>
            </a:r>
            <a:endParaRPr lang="en-GB" sz="1000" dirty="0">
              <a:latin typeface="Verdana"/>
              <a:cs typeface="Verdana"/>
            </a:endParaRPr>
          </a:p>
        </p:txBody>
      </p:sp>
      <p:cxnSp>
        <p:nvCxnSpPr>
          <p:cNvPr id="14" name="Straight Connector 13"/>
          <p:cNvCxnSpPr>
            <a:stCxn id="11" idx="2"/>
            <a:endCxn id="12" idx="0"/>
          </p:cNvCxnSpPr>
          <p:nvPr/>
        </p:nvCxnSpPr>
        <p:spPr>
          <a:xfrm rot="5400000">
            <a:off x="1235075" y="4530725"/>
            <a:ext cx="5794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0" idx="2"/>
            <a:endCxn id="11" idx="0"/>
          </p:cNvCxnSpPr>
          <p:nvPr/>
        </p:nvCxnSpPr>
        <p:spPr>
          <a:xfrm rot="5400000">
            <a:off x="1092994" y="3099594"/>
            <a:ext cx="86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5788" y="3078163"/>
            <a:ext cx="1879600" cy="1587"/>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4828" name="TextBox 21"/>
          <p:cNvSpPr txBox="1">
            <a:spLocks noChangeArrowheads="1"/>
          </p:cNvSpPr>
          <p:nvPr/>
        </p:nvSpPr>
        <p:spPr bwMode="auto">
          <a:xfrm>
            <a:off x="473075" y="2782888"/>
            <a:ext cx="661988" cy="554037"/>
          </a:xfrm>
          <a:prstGeom prst="rect">
            <a:avLst/>
          </a:prstGeom>
          <a:noFill/>
          <a:ln w="9525">
            <a:noFill/>
            <a:miter lim="800000"/>
            <a:headEnd/>
            <a:tailEnd/>
          </a:ln>
        </p:spPr>
        <p:txBody>
          <a:bodyPr wrap="none">
            <a:spAutoFit/>
          </a:bodyPr>
          <a:lstStyle/>
          <a:p>
            <a:r>
              <a:rPr lang="en-GB" sz="1000">
                <a:latin typeface="Calibri" pitchFamily="34" charset="0"/>
              </a:rPr>
              <a:t>Overseas</a:t>
            </a:r>
          </a:p>
          <a:p>
            <a:endParaRPr lang="en-GB" sz="1000">
              <a:latin typeface="Calibri" pitchFamily="34" charset="0"/>
            </a:endParaRPr>
          </a:p>
          <a:p>
            <a:r>
              <a:rPr lang="en-GB" sz="1000">
                <a:latin typeface="Calibri" pitchFamily="34" charset="0"/>
              </a:rPr>
              <a:t>China </a:t>
            </a:r>
          </a:p>
        </p:txBody>
      </p:sp>
      <p:sp>
        <p:nvSpPr>
          <p:cNvPr id="34829" name="TextBox 22"/>
          <p:cNvSpPr txBox="1">
            <a:spLocks noChangeArrowheads="1"/>
          </p:cNvSpPr>
          <p:nvPr/>
        </p:nvSpPr>
        <p:spPr bwMode="auto">
          <a:xfrm>
            <a:off x="2516188" y="2035175"/>
            <a:ext cx="1311275" cy="554038"/>
          </a:xfrm>
          <a:prstGeom prst="rect">
            <a:avLst/>
          </a:prstGeom>
          <a:noFill/>
          <a:ln w="9525">
            <a:noFill/>
            <a:miter lim="800000"/>
            <a:headEnd/>
            <a:tailEnd/>
          </a:ln>
        </p:spPr>
        <p:txBody>
          <a:bodyPr>
            <a:spAutoFit/>
          </a:bodyPr>
          <a:lstStyle/>
          <a:p>
            <a:r>
              <a:rPr lang="en-GB" sz="1000">
                <a:latin typeface="Calibri" pitchFamily="34" charset="0"/>
              </a:rPr>
              <a:t>Jersey  Incorporated and AIM quoted holding company</a:t>
            </a:r>
          </a:p>
        </p:txBody>
      </p:sp>
      <p:sp>
        <p:nvSpPr>
          <p:cNvPr id="34830" name="TextBox 23"/>
          <p:cNvSpPr txBox="1">
            <a:spLocks noChangeArrowheads="1"/>
          </p:cNvSpPr>
          <p:nvPr/>
        </p:nvSpPr>
        <p:spPr bwMode="auto">
          <a:xfrm>
            <a:off x="2535238" y="3598863"/>
            <a:ext cx="1312862" cy="554037"/>
          </a:xfrm>
          <a:prstGeom prst="rect">
            <a:avLst/>
          </a:prstGeom>
          <a:noFill/>
          <a:ln w="9525">
            <a:noFill/>
            <a:miter lim="800000"/>
            <a:headEnd/>
            <a:tailEnd/>
          </a:ln>
        </p:spPr>
        <p:txBody>
          <a:bodyPr>
            <a:spAutoFit/>
          </a:bodyPr>
          <a:lstStyle/>
          <a:p>
            <a:r>
              <a:rPr lang="en-GB" sz="1000">
                <a:latin typeface="Calibri" pitchFamily="34" charset="0"/>
              </a:rPr>
              <a:t>Wholly foreign owned enterprise and trading entity</a:t>
            </a:r>
          </a:p>
        </p:txBody>
      </p:sp>
      <p:sp>
        <p:nvSpPr>
          <p:cNvPr id="34831" name="TextBox 24"/>
          <p:cNvSpPr txBox="1">
            <a:spLocks noChangeArrowheads="1"/>
          </p:cNvSpPr>
          <p:nvPr/>
        </p:nvSpPr>
        <p:spPr bwMode="auto">
          <a:xfrm>
            <a:off x="2546350" y="4940300"/>
            <a:ext cx="1311275" cy="400050"/>
          </a:xfrm>
          <a:prstGeom prst="rect">
            <a:avLst/>
          </a:prstGeom>
          <a:noFill/>
          <a:ln w="9525">
            <a:noFill/>
            <a:miter lim="800000"/>
            <a:headEnd/>
            <a:tailEnd/>
          </a:ln>
        </p:spPr>
        <p:txBody>
          <a:bodyPr>
            <a:spAutoFit/>
          </a:bodyPr>
          <a:lstStyle/>
          <a:p>
            <a:r>
              <a:rPr lang="en-GB" sz="1000">
                <a:latin typeface="Calibri" pitchFamily="34" charset="0"/>
              </a:rPr>
              <a:t>Technology and Engineering Company</a:t>
            </a:r>
          </a:p>
        </p:txBody>
      </p:sp>
      <p:sp>
        <p:nvSpPr>
          <p:cNvPr id="34832" name="TextBox 27"/>
          <p:cNvSpPr txBox="1">
            <a:spLocks noChangeArrowheads="1"/>
          </p:cNvSpPr>
          <p:nvPr/>
        </p:nvSpPr>
        <p:spPr bwMode="auto">
          <a:xfrm>
            <a:off x="1525588" y="3286125"/>
            <a:ext cx="471487" cy="246063"/>
          </a:xfrm>
          <a:prstGeom prst="rect">
            <a:avLst/>
          </a:prstGeom>
          <a:noFill/>
          <a:ln w="9525">
            <a:noFill/>
            <a:miter lim="800000"/>
            <a:headEnd/>
            <a:tailEnd/>
          </a:ln>
        </p:spPr>
        <p:txBody>
          <a:bodyPr wrap="none">
            <a:spAutoFit/>
          </a:bodyPr>
          <a:lstStyle/>
          <a:p>
            <a:r>
              <a:rPr lang="en-GB" sz="1000">
                <a:latin typeface="Calibri" pitchFamily="34" charset="0"/>
              </a:rPr>
              <a:t>100%</a:t>
            </a:r>
          </a:p>
        </p:txBody>
      </p:sp>
      <p:sp>
        <p:nvSpPr>
          <p:cNvPr id="34833" name="TextBox 28"/>
          <p:cNvSpPr txBox="1">
            <a:spLocks noChangeArrowheads="1"/>
          </p:cNvSpPr>
          <p:nvPr/>
        </p:nvSpPr>
        <p:spPr bwMode="auto">
          <a:xfrm>
            <a:off x="1525588" y="4575175"/>
            <a:ext cx="471487" cy="246063"/>
          </a:xfrm>
          <a:prstGeom prst="rect">
            <a:avLst/>
          </a:prstGeom>
          <a:noFill/>
          <a:ln w="9525">
            <a:noFill/>
            <a:miter lim="800000"/>
            <a:headEnd/>
            <a:tailEnd/>
          </a:ln>
        </p:spPr>
        <p:txBody>
          <a:bodyPr wrap="none">
            <a:spAutoFit/>
          </a:bodyPr>
          <a:lstStyle/>
          <a:p>
            <a:r>
              <a:rPr lang="en-GB" sz="1000">
                <a:latin typeface="Calibri" pitchFamily="34" charset="0"/>
              </a:rPr>
              <a:t>100%</a:t>
            </a:r>
          </a:p>
        </p:txBody>
      </p:sp>
      <p:sp>
        <p:nvSpPr>
          <p:cNvPr id="34834" name="Text Placeholder 7"/>
          <p:cNvSpPr txBox="1">
            <a:spLocks/>
          </p:cNvSpPr>
          <p:nvPr/>
        </p:nvSpPr>
        <p:spPr bwMode="auto">
          <a:xfrm>
            <a:off x="4645025" y="4575175"/>
            <a:ext cx="4041775" cy="639763"/>
          </a:xfrm>
          <a:prstGeom prst="rect">
            <a:avLst/>
          </a:prstGeom>
          <a:noFill/>
          <a:ln w="9525">
            <a:noFill/>
            <a:miter lim="800000"/>
            <a:headEnd/>
            <a:tailEnd/>
          </a:ln>
        </p:spPr>
        <p:txBody>
          <a:bodyPr anchor="b"/>
          <a:lstStyle/>
          <a:p>
            <a:pPr>
              <a:spcBef>
                <a:spcPct val="20000"/>
              </a:spcBef>
              <a:buFont typeface="Arial" charset="0"/>
              <a:buNone/>
            </a:pPr>
            <a:r>
              <a:rPr lang="en-GB" b="1">
                <a:solidFill>
                  <a:srgbClr val="092543"/>
                </a:solidFill>
                <a:latin typeface="Verdana" pitchFamily="34" charset="0"/>
              </a:rPr>
              <a:t>Advisors</a:t>
            </a:r>
          </a:p>
        </p:txBody>
      </p:sp>
      <p:sp>
        <p:nvSpPr>
          <p:cNvPr id="34835" name="TextBox 26"/>
          <p:cNvSpPr txBox="1">
            <a:spLocks noChangeArrowheads="1"/>
          </p:cNvSpPr>
          <p:nvPr/>
        </p:nvSpPr>
        <p:spPr bwMode="auto">
          <a:xfrm>
            <a:off x="4645025" y="5243513"/>
            <a:ext cx="3695700" cy="1385887"/>
          </a:xfrm>
          <a:prstGeom prst="rect">
            <a:avLst/>
          </a:prstGeom>
          <a:noFill/>
          <a:ln w="9525">
            <a:noFill/>
            <a:miter lim="800000"/>
            <a:headEnd/>
            <a:tailEnd/>
          </a:ln>
        </p:spPr>
        <p:txBody>
          <a:bodyPr>
            <a:spAutoFit/>
          </a:bodyPr>
          <a:lstStyle/>
          <a:p>
            <a:r>
              <a:rPr lang="en-GB" sz="1200">
                <a:latin typeface="Calibri" pitchFamily="34" charset="0"/>
              </a:rPr>
              <a:t>Nomad		Cairn </a:t>
            </a:r>
          </a:p>
          <a:p>
            <a:r>
              <a:rPr lang="en-GB" sz="1200">
                <a:latin typeface="Calibri" pitchFamily="34" charset="0"/>
              </a:rPr>
              <a:t>Broker		SVS	</a:t>
            </a:r>
          </a:p>
          <a:p>
            <a:r>
              <a:rPr lang="en-GB" sz="1200">
                <a:latin typeface="Calibri" pitchFamily="34" charset="0"/>
              </a:rPr>
              <a:t>Lawyers	Stephenson and Harwood</a:t>
            </a:r>
          </a:p>
          <a:p>
            <a:r>
              <a:rPr lang="en-GB" sz="1200">
                <a:latin typeface="Calibri" pitchFamily="34" charset="0"/>
              </a:rPr>
              <a:t>Auditor	Crowe Clark Whitehill</a:t>
            </a:r>
          </a:p>
          <a:p>
            <a:r>
              <a:rPr lang="en-GB" sz="1200">
                <a:latin typeface="Calibri" pitchFamily="34" charset="0"/>
              </a:rPr>
              <a:t>Registrar	Computershare</a:t>
            </a:r>
          </a:p>
          <a:p>
            <a:r>
              <a:rPr lang="en-GB" sz="1200">
                <a:latin typeface="Calibri" pitchFamily="34" charset="0"/>
              </a:rPr>
              <a:t>	</a:t>
            </a:r>
          </a:p>
          <a:p>
            <a:endParaRPr lang="en-GB" sz="12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smtClean="0">
                <a:latin typeface="Verdana" pitchFamily="34" charset="0"/>
                <a:cs typeface="Verdana" pitchFamily="34" charset="0"/>
              </a:rPr>
              <a:t>Outlook</a:t>
            </a:r>
          </a:p>
        </p:txBody>
      </p:sp>
      <p:sp>
        <p:nvSpPr>
          <p:cNvPr id="35842" name="Text Placeholder 5"/>
          <p:cNvSpPr>
            <a:spLocks noGrp="1"/>
          </p:cNvSpPr>
          <p:nvPr>
            <p:ph type="body" idx="1"/>
          </p:nvPr>
        </p:nvSpPr>
        <p:spPr>
          <a:xfrm>
            <a:off x="457200" y="931863"/>
            <a:ext cx="4040188" cy="639762"/>
          </a:xfrm>
        </p:spPr>
        <p:txBody>
          <a:bodyPr/>
          <a:lstStyle/>
          <a:p>
            <a:r>
              <a:rPr lang="en-GB" smtClean="0">
                <a:latin typeface="Verdana" pitchFamily="34" charset="0"/>
                <a:cs typeface="Verdana" pitchFamily="34" charset="0"/>
              </a:rPr>
              <a:t>Business Goals</a:t>
            </a:r>
          </a:p>
        </p:txBody>
      </p:sp>
      <p:sp>
        <p:nvSpPr>
          <p:cNvPr id="35843" name="Content Placeholder 6"/>
          <p:cNvSpPr>
            <a:spLocks noGrp="1"/>
          </p:cNvSpPr>
          <p:nvPr>
            <p:ph sz="half" idx="2"/>
          </p:nvPr>
        </p:nvSpPr>
        <p:spPr>
          <a:xfrm>
            <a:off x="457200" y="1747838"/>
            <a:ext cx="4040188" cy="4383087"/>
          </a:xfrm>
        </p:spPr>
        <p:txBody>
          <a:bodyPr/>
          <a:lstStyle/>
          <a:p>
            <a:pPr>
              <a:spcBef>
                <a:spcPts val="988"/>
              </a:spcBef>
            </a:pPr>
            <a:r>
              <a:rPr lang="en-GB" smtClean="0">
                <a:latin typeface="Verdana" pitchFamily="34" charset="0"/>
                <a:cs typeface="Verdana" pitchFamily="34" charset="0"/>
              </a:rPr>
              <a:t>Fulfil current order book</a:t>
            </a:r>
          </a:p>
          <a:p>
            <a:pPr>
              <a:spcBef>
                <a:spcPts val="988"/>
              </a:spcBef>
            </a:pPr>
            <a:r>
              <a:rPr lang="en-GB" smtClean="0">
                <a:latin typeface="Verdana" pitchFamily="34" charset="0"/>
                <a:cs typeface="Verdana" pitchFamily="34" charset="0"/>
              </a:rPr>
              <a:t>Maintain pipeline of Generation 1 project opportunities</a:t>
            </a:r>
          </a:p>
          <a:p>
            <a:pPr lvl="1">
              <a:spcBef>
                <a:spcPts val="988"/>
              </a:spcBef>
            </a:pPr>
            <a:r>
              <a:rPr lang="en-GB" smtClean="0">
                <a:latin typeface="Verdana" pitchFamily="34" charset="0"/>
                <a:cs typeface="Verdana" pitchFamily="34" charset="0"/>
              </a:rPr>
              <a:t>Biorefineries</a:t>
            </a:r>
          </a:p>
          <a:p>
            <a:pPr lvl="1">
              <a:spcBef>
                <a:spcPts val="988"/>
              </a:spcBef>
            </a:pPr>
            <a:r>
              <a:rPr lang="en-GB" smtClean="0">
                <a:latin typeface="Verdana" pitchFamily="34" charset="0"/>
                <a:cs typeface="Verdana" pitchFamily="34" charset="0"/>
              </a:rPr>
              <a:t>EMC opportunities</a:t>
            </a:r>
          </a:p>
          <a:p>
            <a:pPr>
              <a:spcBef>
                <a:spcPts val="988"/>
              </a:spcBef>
            </a:pPr>
            <a:r>
              <a:rPr lang="en-GB" smtClean="0">
                <a:latin typeface="Verdana" pitchFamily="34" charset="0"/>
                <a:cs typeface="Verdana" pitchFamily="34" charset="0"/>
              </a:rPr>
              <a:t>Launch Generation 2	</a:t>
            </a:r>
          </a:p>
          <a:p>
            <a:pPr lvl="1">
              <a:spcBef>
                <a:spcPts val="988"/>
              </a:spcBef>
            </a:pPr>
            <a:r>
              <a:rPr lang="en-GB" smtClean="0">
                <a:latin typeface="Verdana" pitchFamily="34" charset="0"/>
                <a:cs typeface="Verdana" pitchFamily="34" charset="0"/>
              </a:rPr>
              <a:t>Complete biobutanol trial from cellulosic materials (China)</a:t>
            </a:r>
          </a:p>
          <a:p>
            <a:pPr lvl="1">
              <a:spcBef>
                <a:spcPts val="988"/>
              </a:spcBef>
            </a:pPr>
            <a:r>
              <a:rPr lang="en-GB" smtClean="0">
                <a:latin typeface="Verdana" pitchFamily="34" charset="0"/>
                <a:cs typeface="Verdana" pitchFamily="34" charset="0"/>
              </a:rPr>
              <a:t>Complete waste biogases R&amp;D projects in China (in partnership with CAS)</a:t>
            </a:r>
          </a:p>
          <a:p>
            <a:pPr lvl="1">
              <a:spcBef>
                <a:spcPts val="988"/>
              </a:spcBef>
            </a:pPr>
            <a:endParaRPr lang="en-GB" smtClean="0">
              <a:latin typeface="Verdana" pitchFamily="34" charset="0"/>
              <a:cs typeface="Verdana" pitchFamily="34" charset="0"/>
            </a:endParaRPr>
          </a:p>
        </p:txBody>
      </p:sp>
      <p:sp>
        <p:nvSpPr>
          <p:cNvPr id="35844" name="Text Placeholder 7"/>
          <p:cNvSpPr>
            <a:spLocks noGrp="1"/>
          </p:cNvSpPr>
          <p:nvPr>
            <p:ph type="body" sz="quarter" idx="3"/>
          </p:nvPr>
        </p:nvSpPr>
        <p:spPr>
          <a:xfrm>
            <a:off x="4645025" y="931863"/>
            <a:ext cx="4041775" cy="639762"/>
          </a:xfrm>
        </p:spPr>
        <p:txBody>
          <a:bodyPr/>
          <a:lstStyle/>
          <a:p>
            <a:r>
              <a:rPr lang="en-GB" smtClean="0">
                <a:latin typeface="Verdana" pitchFamily="34" charset="0"/>
                <a:cs typeface="Verdana" pitchFamily="34" charset="0"/>
              </a:rPr>
              <a:t>Corporate Development Goals</a:t>
            </a:r>
          </a:p>
        </p:txBody>
      </p:sp>
      <p:sp>
        <p:nvSpPr>
          <p:cNvPr id="35845" name="Content Placeholder 8"/>
          <p:cNvSpPr>
            <a:spLocks noGrp="1"/>
          </p:cNvSpPr>
          <p:nvPr>
            <p:ph sz="quarter" idx="4"/>
          </p:nvPr>
        </p:nvSpPr>
        <p:spPr>
          <a:xfrm>
            <a:off x="4645025" y="1747838"/>
            <a:ext cx="4041775" cy="4383087"/>
          </a:xfrm>
        </p:spPr>
        <p:txBody>
          <a:bodyPr/>
          <a:lstStyle/>
          <a:p>
            <a:pPr>
              <a:spcBef>
                <a:spcPts val="1588"/>
              </a:spcBef>
            </a:pPr>
            <a:r>
              <a:rPr lang="en-GB" smtClean="0">
                <a:latin typeface="Verdana" pitchFamily="34" charset="0"/>
                <a:cs typeface="Verdana" pitchFamily="34" charset="0"/>
              </a:rPr>
              <a:t>Raise IR and Business Profile</a:t>
            </a:r>
          </a:p>
          <a:p>
            <a:pPr>
              <a:spcBef>
                <a:spcPts val="1588"/>
              </a:spcBef>
            </a:pPr>
            <a:r>
              <a:rPr lang="en-GB" smtClean="0">
                <a:latin typeface="Verdana" pitchFamily="34" charset="0"/>
                <a:cs typeface="Verdana" pitchFamily="34" charset="0"/>
              </a:rPr>
              <a:t>Developing institutional shareholder base</a:t>
            </a:r>
          </a:p>
          <a:p>
            <a:pPr>
              <a:spcBef>
                <a:spcPts val="1588"/>
              </a:spcBef>
            </a:pPr>
            <a:r>
              <a:rPr lang="en-GB" smtClean="0">
                <a:latin typeface="Verdana" pitchFamily="34" charset="0"/>
                <a:cs typeface="Verdana" pitchFamily="34" charset="0"/>
              </a:rPr>
              <a:t>M&amp;A activities to:</a:t>
            </a:r>
          </a:p>
          <a:p>
            <a:pPr lvl="1">
              <a:spcBef>
                <a:spcPts val="1588"/>
              </a:spcBef>
            </a:pPr>
            <a:r>
              <a:rPr lang="en-GB" smtClean="0">
                <a:latin typeface="Verdana" pitchFamily="34" charset="0"/>
                <a:cs typeface="Verdana" pitchFamily="34" charset="0"/>
              </a:rPr>
              <a:t>Increase skills and technology portfolio</a:t>
            </a:r>
          </a:p>
          <a:p>
            <a:pPr lvl="1">
              <a:spcBef>
                <a:spcPts val="1588"/>
              </a:spcBef>
            </a:pPr>
            <a:r>
              <a:rPr lang="en-GB" smtClean="0">
                <a:latin typeface="Verdana" pitchFamily="34" charset="0"/>
                <a:cs typeface="Verdana" pitchFamily="34" charset="0"/>
              </a:rPr>
              <a:t>Expand geographic footprint (S.E Asia, U.S., EU and Europe)</a:t>
            </a:r>
          </a:p>
          <a:p>
            <a:pPr lvl="1">
              <a:spcBef>
                <a:spcPts val="1588"/>
              </a:spcBef>
            </a:pPr>
            <a:r>
              <a:rPr lang="en-GB" smtClean="0">
                <a:latin typeface="Verdana" pitchFamily="34" charset="0"/>
                <a:cs typeface="Verdana" pitchFamily="34" charset="0"/>
              </a:rPr>
              <a:t>Acquire suboptimal biorefineries that can be converted to biobutanol</a:t>
            </a:r>
          </a:p>
        </p:txBody>
      </p:sp>
      <p:sp>
        <p:nvSpPr>
          <p:cNvPr id="35846" name="Slide Number Placeholder 4"/>
          <p:cNvSpPr>
            <a:spLocks noGrp="1"/>
          </p:cNvSpPr>
          <p:nvPr>
            <p:ph type="sldNum" sz="quarter" idx="12"/>
          </p:nvPr>
        </p:nvSpPr>
        <p:spPr bwMode="auto">
          <a:noFill/>
          <a:ln>
            <a:miter lim="800000"/>
            <a:headEnd/>
            <a:tailEnd/>
          </a:ln>
        </p:spPr>
        <p:txBody>
          <a:bodyPr/>
          <a:lstStyle/>
          <a:p>
            <a:fld id="{890C2CE5-0536-4B80-B479-08469194C206}" type="slidenum">
              <a:rPr lang="en-GB"/>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smtClean="0">
                <a:latin typeface="Verdana" pitchFamily="34" charset="0"/>
                <a:cs typeface="Verdana" pitchFamily="34" charset="0"/>
              </a:rPr>
              <a:t>Summary</a:t>
            </a:r>
          </a:p>
        </p:txBody>
      </p:sp>
      <p:sp>
        <p:nvSpPr>
          <p:cNvPr id="36866" name="Content Placeholder 7"/>
          <p:cNvSpPr>
            <a:spLocks noGrp="1"/>
          </p:cNvSpPr>
          <p:nvPr>
            <p:ph idx="1"/>
          </p:nvPr>
        </p:nvSpPr>
        <p:spPr/>
        <p:txBody>
          <a:bodyPr/>
          <a:lstStyle/>
          <a:p>
            <a:pPr>
              <a:buFont typeface="Wingdings" pitchFamily="2" charset="2"/>
              <a:buChar char="ü"/>
            </a:pPr>
            <a:r>
              <a:rPr lang="en-GB" smtClean="0">
                <a:latin typeface="Verdana" pitchFamily="34" charset="0"/>
                <a:cs typeface="Verdana" pitchFamily="34" charset="0"/>
              </a:rPr>
              <a:t>Growing demand for bio-refineries</a:t>
            </a:r>
          </a:p>
          <a:p>
            <a:pPr lvl="1"/>
            <a:r>
              <a:rPr lang="en-GB" smtClean="0">
                <a:latin typeface="Verdana" pitchFamily="34" charset="0"/>
                <a:cs typeface="Verdana" pitchFamily="34" charset="0"/>
              </a:rPr>
              <a:t>Macro trends of energy security and climate change are driving global demand</a:t>
            </a:r>
          </a:p>
          <a:p>
            <a:pPr lvl="1"/>
            <a:r>
              <a:rPr lang="en-GB" smtClean="0">
                <a:latin typeface="Verdana" pitchFamily="34" charset="0"/>
                <a:cs typeface="Verdana" pitchFamily="34" charset="0"/>
              </a:rPr>
              <a:t>Domestic governments implementing biofuel initiatives and mandates </a:t>
            </a:r>
          </a:p>
          <a:p>
            <a:pPr lvl="1">
              <a:buFont typeface="Arial" charset="0"/>
              <a:buNone/>
            </a:pPr>
            <a:endParaRPr lang="en-GB" smtClean="0">
              <a:latin typeface="Verdana" pitchFamily="34" charset="0"/>
              <a:cs typeface="Verdana" pitchFamily="34" charset="0"/>
            </a:endParaRPr>
          </a:p>
          <a:p>
            <a:pPr>
              <a:buFont typeface="Wingdings" pitchFamily="2" charset="2"/>
              <a:buChar char="ü"/>
            </a:pPr>
            <a:r>
              <a:rPr lang="en-GB" smtClean="0">
                <a:latin typeface="Verdana" pitchFamily="34" charset="0"/>
                <a:cs typeface="Verdana" pitchFamily="34" charset="0"/>
              </a:rPr>
              <a:t>CNE is an established and well run company</a:t>
            </a:r>
          </a:p>
          <a:p>
            <a:pPr lvl="1"/>
            <a:r>
              <a:rPr lang="en-GB" smtClean="0">
                <a:latin typeface="Verdana" pitchFamily="34" charset="0"/>
                <a:cs typeface="Verdana" pitchFamily="34" charset="0"/>
              </a:rPr>
              <a:t>Own IP and low-cost operating and manufacturing</a:t>
            </a:r>
          </a:p>
          <a:p>
            <a:pPr lvl="1"/>
            <a:r>
              <a:rPr lang="en-GB" smtClean="0">
                <a:latin typeface="Verdana" pitchFamily="34" charset="0"/>
                <a:cs typeface="Verdana" pitchFamily="34" charset="0"/>
              </a:rPr>
              <a:t>Profitable from core activities of building biorefineries</a:t>
            </a:r>
          </a:p>
          <a:p>
            <a:pPr lvl="1"/>
            <a:r>
              <a:rPr lang="en-GB" smtClean="0">
                <a:latin typeface="Verdana" pitchFamily="34" charset="0"/>
                <a:cs typeface="Verdana" pitchFamily="34" charset="0"/>
              </a:rPr>
              <a:t>Strong order book and pipeline of new projects</a:t>
            </a:r>
          </a:p>
          <a:p>
            <a:pPr lvl="1"/>
            <a:r>
              <a:rPr lang="en-GB" smtClean="0">
                <a:latin typeface="Verdana" pitchFamily="34" charset="0"/>
                <a:cs typeface="Verdana" pitchFamily="34" charset="0"/>
              </a:rPr>
              <a:t>Implementing new recurring revenue streams from EMC activities</a:t>
            </a:r>
          </a:p>
          <a:p>
            <a:pPr lvl="1"/>
            <a:r>
              <a:rPr lang="en-GB" smtClean="0">
                <a:latin typeface="Verdana" pitchFamily="34" charset="0"/>
                <a:cs typeface="Verdana" pitchFamily="34" charset="0"/>
              </a:rPr>
              <a:t>Leading the way to generation 2 or cellulosic (non-food crop) biorefineries</a:t>
            </a:r>
          </a:p>
          <a:p>
            <a:pPr lvl="1">
              <a:buFont typeface="Arial" charset="0"/>
              <a:buNone/>
            </a:pPr>
            <a:endParaRPr lang="en-GB" smtClean="0">
              <a:latin typeface="Verdana" pitchFamily="34" charset="0"/>
              <a:cs typeface="Verdana" pitchFamily="34" charset="0"/>
            </a:endParaRPr>
          </a:p>
          <a:p>
            <a:pPr>
              <a:buFont typeface="Wingdings" pitchFamily="2" charset="2"/>
              <a:buChar char="ü"/>
            </a:pPr>
            <a:r>
              <a:rPr lang="en-GB" smtClean="0">
                <a:latin typeface="Verdana" pitchFamily="34" charset="0"/>
                <a:cs typeface="Verdana" pitchFamily="34" charset="0"/>
              </a:rPr>
              <a:t>Ambition to expand internationally</a:t>
            </a:r>
          </a:p>
          <a:p>
            <a:pPr lvl="1"/>
            <a:r>
              <a:rPr lang="en-GB" smtClean="0">
                <a:latin typeface="Verdana" pitchFamily="34" charset="0"/>
                <a:cs typeface="Verdana" pitchFamily="34" charset="0"/>
              </a:rPr>
              <a:t>Listed on AIM to increase profile and access capital</a:t>
            </a:r>
          </a:p>
          <a:p>
            <a:pPr lvl="1"/>
            <a:r>
              <a:rPr lang="en-GB" smtClean="0">
                <a:latin typeface="Verdana" pitchFamily="34" charset="0"/>
                <a:cs typeface="Verdana" pitchFamily="34" charset="0"/>
              </a:rPr>
              <a:t>Investigating numerous acquisition targets to increase geographic footprint and expertise </a:t>
            </a:r>
          </a:p>
          <a:p>
            <a:pPr lvl="1"/>
            <a:r>
              <a:rPr lang="en-GB" smtClean="0">
                <a:latin typeface="Verdana" pitchFamily="34" charset="0"/>
                <a:cs typeface="Verdana" pitchFamily="34" charset="0"/>
              </a:rPr>
              <a:t>Become a market leader in Generation 2 biofuels from cellulosic feedstocks</a:t>
            </a:r>
          </a:p>
          <a:p>
            <a:pPr lvl="1"/>
            <a:r>
              <a:rPr lang="en-GB" smtClean="0">
                <a:latin typeface="Verdana" pitchFamily="34" charset="0"/>
                <a:cs typeface="Verdana" pitchFamily="34" charset="0"/>
              </a:rPr>
              <a:t>Building a profitable international company</a:t>
            </a:r>
          </a:p>
          <a:p>
            <a:pPr lvl="1">
              <a:buFont typeface="Arial" charset="0"/>
              <a:buNone/>
            </a:pPr>
            <a:endParaRPr lang="en-GB" smtClean="0">
              <a:latin typeface="Verdana" pitchFamily="34" charset="0"/>
              <a:cs typeface="Verdana" pitchFamily="34" charset="0"/>
            </a:endParaRPr>
          </a:p>
          <a:p>
            <a:pPr lvl="1">
              <a:buFont typeface="Arial" charset="0"/>
              <a:buNone/>
            </a:pPr>
            <a:endParaRPr lang="en-GB" smtClean="0">
              <a:latin typeface="Verdana" pitchFamily="34" charset="0"/>
              <a:cs typeface="Verdana" pitchFamily="34" charset="0"/>
            </a:endParaRPr>
          </a:p>
          <a:p>
            <a:pPr lvl="1"/>
            <a:endParaRPr lang="en-GB" smtClean="0">
              <a:latin typeface="Verdana" pitchFamily="34" charset="0"/>
              <a:cs typeface="Verdana" pitchFamily="34" charset="0"/>
            </a:endParaRPr>
          </a:p>
        </p:txBody>
      </p:sp>
      <p:sp>
        <p:nvSpPr>
          <p:cNvPr id="36867" name="Slide Number Placeholder 6"/>
          <p:cNvSpPr>
            <a:spLocks noGrp="1"/>
          </p:cNvSpPr>
          <p:nvPr>
            <p:ph type="sldNum" sz="quarter" idx="12"/>
          </p:nvPr>
        </p:nvSpPr>
        <p:spPr bwMode="auto">
          <a:noFill/>
          <a:ln>
            <a:miter lim="800000"/>
            <a:headEnd/>
            <a:tailEnd/>
          </a:ln>
        </p:spPr>
        <p:txBody>
          <a:bodyPr/>
          <a:lstStyle/>
          <a:p>
            <a:fld id="{778E0038-F9C5-499F-88B0-AFE08ACC5892}" type="slidenum">
              <a:rPr lang="en-GB"/>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7"/>
          <p:cNvPicPr>
            <a:picLocks noChangeAspect="1"/>
          </p:cNvPicPr>
          <p:nvPr/>
        </p:nvPicPr>
        <p:blipFill>
          <a:blip r:embed="rId2">
            <a:lum bright="70000" contrast="-70000"/>
          </a:blip>
          <a:srcRect r="59389"/>
          <a:stretch>
            <a:fillRect/>
          </a:stretch>
        </p:blipFill>
        <p:spPr bwMode="auto">
          <a:xfrm>
            <a:off x="1644650" y="1884363"/>
            <a:ext cx="5854700" cy="4465637"/>
          </a:xfrm>
          <a:prstGeom prst="rect">
            <a:avLst/>
          </a:prstGeom>
          <a:noFill/>
          <a:ln w="9525">
            <a:noFill/>
            <a:miter lim="800000"/>
            <a:headEnd/>
            <a:tailEnd/>
          </a:ln>
        </p:spPr>
      </p:pic>
      <p:sp>
        <p:nvSpPr>
          <p:cNvPr id="37890" name="Title 1"/>
          <p:cNvSpPr>
            <a:spLocks noGrp="1"/>
          </p:cNvSpPr>
          <p:nvPr>
            <p:ph type="title"/>
          </p:nvPr>
        </p:nvSpPr>
        <p:spPr/>
        <p:txBody>
          <a:bodyPr/>
          <a:lstStyle/>
          <a:p>
            <a:r>
              <a:rPr lang="en-GB" smtClean="0">
                <a:latin typeface="Verdana" pitchFamily="34" charset="0"/>
                <a:cs typeface="Verdana" pitchFamily="34" charset="0"/>
              </a:rPr>
              <a:t>Contact Information</a:t>
            </a:r>
          </a:p>
        </p:txBody>
      </p:sp>
      <p:sp>
        <p:nvSpPr>
          <p:cNvPr id="6" name="Content Placeholder 5"/>
          <p:cNvSpPr>
            <a:spLocks noGrp="1"/>
          </p:cNvSpPr>
          <p:nvPr>
            <p:ph sz="half" idx="1"/>
          </p:nvPr>
        </p:nvSpPr>
        <p:spPr>
          <a:xfrm>
            <a:off x="457200" y="1371600"/>
            <a:ext cx="4038600" cy="4754563"/>
          </a:xfrm>
        </p:spPr>
        <p:txBody>
          <a:bodyPr/>
          <a:lstStyle/>
          <a:p>
            <a:pPr>
              <a:lnSpc>
                <a:spcPct val="90000"/>
              </a:lnSpc>
              <a:buFont typeface="Arial" charset="0"/>
              <a:buNone/>
            </a:pPr>
            <a:r>
              <a:rPr lang="en-GB" sz="1600" b="1" smtClean="0">
                <a:latin typeface="Verdana" pitchFamily="34" charset="0"/>
                <a:cs typeface="Verdana" pitchFamily="34" charset="0"/>
              </a:rPr>
              <a:t>China New Energy Limited </a:t>
            </a:r>
          </a:p>
          <a:p>
            <a:pPr>
              <a:lnSpc>
                <a:spcPct val="90000"/>
              </a:lnSpc>
              <a:buFont typeface="Arial" charset="0"/>
              <a:buNone/>
            </a:pPr>
            <a:r>
              <a:rPr lang="en-GB" sz="1200" smtClean="0">
                <a:latin typeface="Verdana" pitchFamily="34" charset="0"/>
                <a:cs typeface="Verdana" pitchFamily="34" charset="0"/>
              </a:rPr>
              <a:t>Queensway House</a:t>
            </a:r>
          </a:p>
          <a:p>
            <a:pPr>
              <a:lnSpc>
                <a:spcPct val="90000"/>
              </a:lnSpc>
              <a:buFont typeface="Arial" charset="0"/>
              <a:buNone/>
            </a:pPr>
            <a:r>
              <a:rPr lang="en-GB" sz="1200" smtClean="0">
                <a:latin typeface="Verdana" pitchFamily="34" charset="0"/>
                <a:cs typeface="Verdana" pitchFamily="34" charset="0"/>
              </a:rPr>
              <a:t>Hilgrove Street</a:t>
            </a:r>
          </a:p>
          <a:p>
            <a:pPr>
              <a:lnSpc>
                <a:spcPct val="90000"/>
              </a:lnSpc>
              <a:buFont typeface="Arial" charset="0"/>
              <a:buNone/>
            </a:pPr>
            <a:r>
              <a:rPr lang="en-GB" sz="1200" smtClean="0">
                <a:latin typeface="Verdana" pitchFamily="34" charset="0"/>
                <a:cs typeface="Verdana" pitchFamily="34" charset="0"/>
              </a:rPr>
              <a:t>St Helier</a:t>
            </a:r>
          </a:p>
          <a:p>
            <a:pPr>
              <a:lnSpc>
                <a:spcPct val="90000"/>
              </a:lnSpc>
              <a:buFont typeface="Arial" charset="0"/>
              <a:buNone/>
            </a:pPr>
            <a:r>
              <a:rPr lang="en-GB" sz="1200" smtClean="0">
                <a:latin typeface="Verdana" pitchFamily="34" charset="0"/>
                <a:cs typeface="Verdana" pitchFamily="34" charset="0"/>
              </a:rPr>
              <a:t>Jersey</a:t>
            </a:r>
          </a:p>
          <a:p>
            <a:pPr>
              <a:lnSpc>
                <a:spcPct val="90000"/>
              </a:lnSpc>
              <a:buFont typeface="Arial" charset="0"/>
              <a:buNone/>
            </a:pPr>
            <a:r>
              <a:rPr lang="en-GB" sz="1200" smtClean="0">
                <a:latin typeface="Verdana" pitchFamily="34" charset="0"/>
                <a:cs typeface="Verdana" pitchFamily="34" charset="0"/>
              </a:rPr>
              <a:t>JE1 1ES</a:t>
            </a:r>
          </a:p>
          <a:p>
            <a:pPr>
              <a:lnSpc>
                <a:spcPct val="90000"/>
              </a:lnSpc>
              <a:buFont typeface="Arial" charset="0"/>
              <a:buNone/>
            </a:pPr>
            <a:r>
              <a:rPr lang="en-GB" sz="1200" smtClean="0">
                <a:latin typeface="Verdana" pitchFamily="34" charset="0"/>
                <a:cs typeface="Verdana" pitchFamily="34" charset="0"/>
              </a:rPr>
              <a:t>Channel Islands </a:t>
            </a:r>
          </a:p>
          <a:p>
            <a:pPr>
              <a:lnSpc>
                <a:spcPct val="90000"/>
              </a:lnSpc>
              <a:buFont typeface="Arial" charset="0"/>
              <a:buNone/>
            </a:pPr>
            <a:endParaRPr lang="en-GB" sz="1200" smtClean="0">
              <a:latin typeface="Verdana" pitchFamily="34" charset="0"/>
              <a:cs typeface="Verdana" pitchFamily="34" charset="0"/>
            </a:endParaRPr>
          </a:p>
          <a:p>
            <a:pPr>
              <a:lnSpc>
                <a:spcPct val="90000"/>
              </a:lnSpc>
              <a:buFont typeface="Arial" charset="0"/>
              <a:buNone/>
            </a:pPr>
            <a:r>
              <a:rPr lang="en-GB" sz="1200" smtClean="0">
                <a:latin typeface="Verdana" pitchFamily="34" charset="0"/>
                <a:cs typeface="Verdana" pitchFamily="34" charset="0"/>
              </a:rPr>
              <a:t>Web		www.ChinaNewEnergy.co.uk</a:t>
            </a:r>
          </a:p>
          <a:p>
            <a:pPr>
              <a:lnSpc>
                <a:spcPct val="90000"/>
              </a:lnSpc>
              <a:buFont typeface="Arial" charset="0"/>
              <a:buNone/>
            </a:pPr>
            <a:r>
              <a:rPr lang="en-GB" sz="1200" smtClean="0">
                <a:latin typeface="Verdana" pitchFamily="34" charset="0"/>
                <a:cs typeface="Verdana" pitchFamily="34" charset="0"/>
              </a:rPr>
              <a:t>EPIC	CNEL</a:t>
            </a:r>
          </a:p>
          <a:p>
            <a:pPr>
              <a:lnSpc>
                <a:spcPct val="90000"/>
              </a:lnSpc>
              <a:buFont typeface="Arial" charset="0"/>
              <a:buNone/>
            </a:pPr>
            <a:r>
              <a:rPr lang="en-GB" sz="1200" smtClean="0">
                <a:latin typeface="Verdana" pitchFamily="34" charset="0"/>
                <a:cs typeface="Verdana" pitchFamily="34" charset="0"/>
              </a:rPr>
              <a:t>ISIN	JE00B3RWLF12</a:t>
            </a:r>
          </a:p>
          <a:p>
            <a:pPr>
              <a:lnSpc>
                <a:spcPct val="90000"/>
              </a:lnSpc>
              <a:buFont typeface="Arial" charset="0"/>
              <a:buNone/>
            </a:pPr>
            <a:endParaRPr lang="en-GB" sz="1700" smtClean="0">
              <a:latin typeface="Verdana" pitchFamily="34" charset="0"/>
              <a:cs typeface="Verdana" pitchFamily="34" charset="0"/>
            </a:endParaRPr>
          </a:p>
          <a:p>
            <a:pPr>
              <a:lnSpc>
                <a:spcPct val="90000"/>
              </a:lnSpc>
              <a:buFont typeface="Arial" charset="0"/>
              <a:buNone/>
            </a:pPr>
            <a:r>
              <a:rPr lang="en-GB" sz="1600" b="1" smtClean="0">
                <a:latin typeface="Verdana" pitchFamily="34" charset="0"/>
                <a:cs typeface="Verdana" pitchFamily="34" charset="0"/>
              </a:rPr>
              <a:t>ZKTY</a:t>
            </a:r>
          </a:p>
          <a:p>
            <a:pPr>
              <a:lnSpc>
                <a:spcPct val="90000"/>
              </a:lnSpc>
              <a:buFont typeface="Arial" charset="0"/>
              <a:buNone/>
            </a:pPr>
            <a:r>
              <a:rPr lang="en-GB" sz="1200" smtClean="0">
                <a:latin typeface="Verdana" pitchFamily="34" charset="0"/>
                <a:cs typeface="Verdana" pitchFamily="34" charset="0"/>
              </a:rPr>
              <a:t>8F Technology Integration Building of GIEC</a:t>
            </a:r>
          </a:p>
          <a:p>
            <a:pPr>
              <a:lnSpc>
                <a:spcPct val="90000"/>
              </a:lnSpc>
              <a:buFont typeface="Arial" charset="0"/>
              <a:buNone/>
            </a:pPr>
            <a:r>
              <a:rPr lang="en-GB" sz="1200" smtClean="0">
                <a:latin typeface="Verdana" pitchFamily="34" charset="0"/>
                <a:cs typeface="Verdana" pitchFamily="34" charset="0"/>
              </a:rPr>
              <a:t>4 Nengyuan Road</a:t>
            </a:r>
          </a:p>
          <a:p>
            <a:pPr>
              <a:lnSpc>
                <a:spcPct val="90000"/>
              </a:lnSpc>
              <a:buFont typeface="Arial" charset="0"/>
              <a:buNone/>
            </a:pPr>
            <a:r>
              <a:rPr lang="en-GB" sz="1200" smtClean="0">
                <a:latin typeface="Verdana" pitchFamily="34" charset="0"/>
                <a:cs typeface="Verdana" pitchFamily="34" charset="0"/>
              </a:rPr>
              <a:t>Wushan</a:t>
            </a:r>
          </a:p>
          <a:p>
            <a:pPr>
              <a:lnSpc>
                <a:spcPct val="90000"/>
              </a:lnSpc>
              <a:buFont typeface="Arial" charset="0"/>
              <a:buNone/>
            </a:pPr>
            <a:r>
              <a:rPr lang="en-GB" sz="1200" smtClean="0">
                <a:latin typeface="Verdana" pitchFamily="34" charset="0"/>
                <a:cs typeface="Verdana" pitchFamily="34" charset="0"/>
              </a:rPr>
              <a:t>Tianhe District </a:t>
            </a:r>
          </a:p>
          <a:p>
            <a:pPr>
              <a:lnSpc>
                <a:spcPct val="90000"/>
              </a:lnSpc>
              <a:buFont typeface="Arial" charset="0"/>
              <a:buNone/>
            </a:pPr>
            <a:r>
              <a:rPr lang="en-GB" sz="1200" smtClean="0">
                <a:latin typeface="Verdana" pitchFamily="34" charset="0"/>
                <a:cs typeface="Verdana" pitchFamily="34" charset="0"/>
              </a:rPr>
              <a:t>Guangzhou</a:t>
            </a:r>
          </a:p>
          <a:p>
            <a:pPr>
              <a:lnSpc>
                <a:spcPct val="90000"/>
              </a:lnSpc>
              <a:buFont typeface="Arial" charset="0"/>
              <a:buNone/>
            </a:pPr>
            <a:r>
              <a:rPr lang="en-GB" sz="1200" smtClean="0">
                <a:latin typeface="Verdana" pitchFamily="34" charset="0"/>
                <a:cs typeface="Verdana" pitchFamily="34" charset="0"/>
              </a:rPr>
              <a:t>China</a:t>
            </a:r>
          </a:p>
          <a:p>
            <a:pPr>
              <a:lnSpc>
                <a:spcPct val="90000"/>
              </a:lnSpc>
              <a:buFont typeface="Arial" charset="0"/>
              <a:buNone/>
            </a:pPr>
            <a:endParaRPr lang="en-GB" sz="1200" b="1" smtClean="0">
              <a:latin typeface="Verdana" pitchFamily="34" charset="0"/>
              <a:cs typeface="Verdana" pitchFamily="34" charset="0"/>
            </a:endParaRPr>
          </a:p>
          <a:p>
            <a:pPr>
              <a:lnSpc>
                <a:spcPct val="90000"/>
              </a:lnSpc>
              <a:buFont typeface="Arial" charset="0"/>
              <a:buNone/>
            </a:pPr>
            <a:r>
              <a:rPr lang="en-GB" sz="1200" smtClean="0">
                <a:latin typeface="Verdana" pitchFamily="34" charset="0"/>
                <a:cs typeface="Verdana" pitchFamily="34" charset="0"/>
              </a:rPr>
              <a:t>Web		www.zkty.com.cn</a:t>
            </a:r>
          </a:p>
          <a:p>
            <a:pPr>
              <a:lnSpc>
                <a:spcPct val="90000"/>
              </a:lnSpc>
              <a:buFont typeface="Arial" charset="0"/>
              <a:buNone/>
            </a:pPr>
            <a:endParaRPr lang="en-GB" sz="1700" b="1" smtClean="0">
              <a:latin typeface="Verdana" pitchFamily="34" charset="0"/>
              <a:cs typeface="Verdana" pitchFamily="34" charset="0"/>
            </a:endParaRPr>
          </a:p>
        </p:txBody>
      </p:sp>
      <p:sp>
        <p:nvSpPr>
          <p:cNvPr id="37892" name="Content Placeholder 6"/>
          <p:cNvSpPr>
            <a:spLocks noGrp="1"/>
          </p:cNvSpPr>
          <p:nvPr>
            <p:ph sz="half" idx="2"/>
          </p:nvPr>
        </p:nvSpPr>
        <p:spPr>
          <a:xfrm>
            <a:off x="4648200" y="1638300"/>
            <a:ext cx="4038600" cy="4756150"/>
          </a:xfrm>
        </p:spPr>
        <p:txBody>
          <a:bodyPr/>
          <a:lstStyle/>
          <a:p>
            <a:pPr>
              <a:buFont typeface="Arial" charset="0"/>
              <a:buNone/>
            </a:pPr>
            <a:r>
              <a:rPr lang="en-GB" sz="1200" smtClean="0">
                <a:latin typeface="Verdana" pitchFamily="34" charset="0"/>
                <a:cs typeface="Verdana" pitchFamily="34" charset="0"/>
              </a:rPr>
              <a:t>Mr </a:t>
            </a:r>
            <a:r>
              <a:rPr lang="en-US" altLang="zh-CN" sz="1200" smtClean="0">
                <a:latin typeface="Verdana" pitchFamily="34" charset="0"/>
                <a:ea typeface="宋体" pitchFamily="2" charset="-122"/>
              </a:rPr>
              <a:t>Weijun </a:t>
            </a:r>
            <a:r>
              <a:rPr lang="en-GB" sz="1200" smtClean="0">
                <a:latin typeface="Verdana" pitchFamily="34" charset="0"/>
                <a:cs typeface="Verdana" pitchFamily="34" charset="0"/>
              </a:rPr>
              <a:t>YU (Chairman)</a:t>
            </a:r>
            <a:endParaRPr lang="en-GB" sz="1200" b="1" smtClean="0">
              <a:solidFill>
                <a:srgbClr val="000000"/>
              </a:solidFill>
              <a:latin typeface="Verdana" pitchFamily="34" charset="0"/>
              <a:cs typeface="Verdana" pitchFamily="34" charset="0"/>
            </a:endParaRPr>
          </a:p>
          <a:p>
            <a:pPr>
              <a:lnSpc>
                <a:spcPct val="110000"/>
              </a:lnSpc>
              <a:spcBef>
                <a:spcPts val="200"/>
              </a:spcBef>
              <a:buFont typeface="Wingdings" pitchFamily="2" charset="2"/>
              <a:buChar char="*"/>
            </a:pPr>
            <a:r>
              <a:rPr lang="en-GB" sz="1200" smtClean="0">
                <a:solidFill>
                  <a:srgbClr val="000000"/>
                </a:solidFill>
                <a:latin typeface="Verdana" pitchFamily="34" charset="0"/>
                <a:cs typeface="Verdana" pitchFamily="34" charset="0"/>
              </a:rPr>
              <a:t>   wyu@zkty.com.cn</a:t>
            </a:r>
          </a:p>
          <a:p>
            <a:pPr>
              <a:lnSpc>
                <a:spcPct val="110000"/>
              </a:lnSpc>
              <a:spcBef>
                <a:spcPts val="200"/>
              </a:spcBef>
              <a:buFont typeface="Arial" charset="0"/>
              <a:buNone/>
            </a:pPr>
            <a:r>
              <a:rPr lang="en-GB" sz="1200" smtClean="0">
                <a:solidFill>
                  <a:srgbClr val="000000"/>
                </a:solidFill>
                <a:latin typeface="Verdana" pitchFamily="34" charset="0"/>
                <a:cs typeface="Verdana" pitchFamily="34" charset="0"/>
                <a:sym typeface="Wingdings" pitchFamily="2" charset="2"/>
              </a:rPr>
              <a:t>      </a:t>
            </a:r>
            <a:r>
              <a:rPr lang="en-GB" sz="1200" smtClean="0">
                <a:solidFill>
                  <a:srgbClr val="000000"/>
                </a:solidFill>
                <a:latin typeface="Verdana" pitchFamily="34" charset="0"/>
                <a:cs typeface="Verdana" pitchFamily="34" charset="0"/>
              </a:rPr>
              <a:t>+44 (0)7966 388 374</a:t>
            </a:r>
            <a:endParaRPr lang="en-US" altLang="zh-CN" sz="1200" smtClean="0">
              <a:solidFill>
                <a:srgbClr val="000000"/>
              </a:solidFill>
              <a:latin typeface="Verdana" pitchFamily="34" charset="0"/>
              <a:ea typeface="宋体" pitchFamily="2" charset="-122"/>
            </a:endParaRPr>
          </a:p>
          <a:p>
            <a:pPr>
              <a:buFont typeface="Arial" charset="0"/>
              <a:buNone/>
            </a:pPr>
            <a:endParaRPr lang="en-GB" sz="1200" smtClean="0">
              <a:latin typeface="Verdana" pitchFamily="34" charset="0"/>
              <a:cs typeface="Verdana" pitchFamily="34" charset="0"/>
            </a:endParaRPr>
          </a:p>
          <a:p>
            <a:pPr>
              <a:buFont typeface="Arial" charset="0"/>
              <a:buNone/>
            </a:pPr>
            <a:r>
              <a:rPr lang="en-GB" sz="1200" smtClean="0">
                <a:latin typeface="Verdana" pitchFamily="34" charset="0"/>
                <a:cs typeface="Verdana" pitchFamily="34" charset="0"/>
              </a:rPr>
              <a:t>Mr </a:t>
            </a:r>
            <a:r>
              <a:rPr lang="en-US" altLang="zh-CN" sz="1200" smtClean="0">
                <a:latin typeface="Verdana" pitchFamily="34" charset="0"/>
                <a:ea typeface="宋体" pitchFamily="2" charset="-122"/>
              </a:rPr>
              <a:t>Zhaoxing</a:t>
            </a:r>
            <a:r>
              <a:rPr lang="en-US" altLang="zh-CN" sz="1200" b="1" smtClean="0">
                <a:latin typeface="Verdana" pitchFamily="34" charset="0"/>
                <a:ea typeface="宋体" pitchFamily="2" charset="-122"/>
              </a:rPr>
              <a:t> </a:t>
            </a:r>
            <a:r>
              <a:rPr lang="en-GB" sz="1200" smtClean="0">
                <a:latin typeface="Verdana" pitchFamily="34" charset="0"/>
                <a:cs typeface="Verdana" pitchFamily="34" charset="0"/>
              </a:rPr>
              <a:t>TANG (CEO)</a:t>
            </a:r>
            <a:endParaRPr lang="en-GB" sz="1200" b="1" smtClean="0">
              <a:solidFill>
                <a:srgbClr val="000000"/>
              </a:solidFill>
              <a:latin typeface="Verdana" pitchFamily="34" charset="0"/>
              <a:cs typeface="Verdana" pitchFamily="34" charset="0"/>
            </a:endParaRPr>
          </a:p>
          <a:p>
            <a:pPr>
              <a:lnSpc>
                <a:spcPct val="110000"/>
              </a:lnSpc>
              <a:spcBef>
                <a:spcPts val="200"/>
              </a:spcBef>
              <a:buFont typeface="Wingdings" pitchFamily="2" charset="2"/>
              <a:buChar char="*"/>
            </a:pPr>
            <a:r>
              <a:rPr lang="en-GB" sz="1200" smtClean="0">
                <a:solidFill>
                  <a:srgbClr val="000000"/>
                </a:solidFill>
                <a:latin typeface="Verdana" pitchFamily="34" charset="0"/>
                <a:cs typeface="Verdana" pitchFamily="34" charset="0"/>
              </a:rPr>
              <a:t>   ztang@zkty.com.cn</a:t>
            </a:r>
          </a:p>
          <a:p>
            <a:pPr>
              <a:lnSpc>
                <a:spcPct val="110000"/>
              </a:lnSpc>
              <a:spcBef>
                <a:spcPts val="200"/>
              </a:spcBef>
              <a:buFont typeface="Times" pitchFamily="18" charset="0"/>
              <a:buNone/>
            </a:pPr>
            <a:r>
              <a:rPr lang="en-GB" sz="1200" smtClean="0">
                <a:solidFill>
                  <a:srgbClr val="000000"/>
                </a:solidFill>
                <a:latin typeface="Verdana" pitchFamily="34" charset="0"/>
                <a:cs typeface="Verdana" pitchFamily="34" charset="0"/>
                <a:sym typeface="Wingdings" pitchFamily="2" charset="2"/>
              </a:rPr>
              <a:t>      </a:t>
            </a:r>
            <a:r>
              <a:rPr lang="en-GB" sz="1200" smtClean="0">
                <a:solidFill>
                  <a:srgbClr val="000000"/>
                </a:solidFill>
                <a:latin typeface="Verdana" pitchFamily="34" charset="0"/>
                <a:cs typeface="Verdana" pitchFamily="34" charset="0"/>
              </a:rPr>
              <a:t>+44 (0)7966 388 374</a:t>
            </a:r>
            <a:endParaRPr lang="en-US" altLang="zh-CN" sz="1200" smtClean="0">
              <a:solidFill>
                <a:srgbClr val="000000"/>
              </a:solidFill>
              <a:latin typeface="Verdana" pitchFamily="34" charset="0"/>
              <a:ea typeface="宋体" pitchFamily="2" charset="-122"/>
            </a:endParaRPr>
          </a:p>
          <a:p>
            <a:pPr>
              <a:buFont typeface="Arial" charset="0"/>
              <a:buNone/>
            </a:pPr>
            <a:endParaRPr lang="en-GB" sz="1200" smtClean="0">
              <a:latin typeface="Verdana" pitchFamily="34" charset="0"/>
              <a:cs typeface="Verdana" pitchFamily="34" charset="0"/>
            </a:endParaRPr>
          </a:p>
          <a:p>
            <a:pPr>
              <a:buFont typeface="Arial" charset="0"/>
              <a:buNone/>
            </a:pPr>
            <a:r>
              <a:rPr lang="en-GB" sz="1200" smtClean="0">
                <a:latin typeface="Verdana" pitchFamily="34" charset="0"/>
                <a:cs typeface="Verdana" pitchFamily="34" charset="0"/>
              </a:rPr>
              <a:t>Mr Shiang-Peow FOO (NED)</a:t>
            </a:r>
            <a:endParaRPr lang="en-GB" sz="1200" b="1" smtClean="0">
              <a:solidFill>
                <a:srgbClr val="000000"/>
              </a:solidFill>
              <a:latin typeface="Verdana" pitchFamily="34" charset="0"/>
              <a:cs typeface="Verdana" pitchFamily="34" charset="0"/>
            </a:endParaRPr>
          </a:p>
          <a:p>
            <a:pPr>
              <a:lnSpc>
                <a:spcPct val="110000"/>
              </a:lnSpc>
              <a:spcBef>
                <a:spcPts val="200"/>
              </a:spcBef>
              <a:buFont typeface="Wingdings" pitchFamily="2" charset="2"/>
              <a:buChar char="*"/>
            </a:pPr>
            <a:r>
              <a:rPr lang="en-GB" sz="1200" smtClean="0">
                <a:solidFill>
                  <a:srgbClr val="000000"/>
                </a:solidFill>
                <a:latin typeface="Verdana" pitchFamily="34" charset="0"/>
                <a:cs typeface="Verdana" pitchFamily="34" charset="0"/>
              </a:rPr>
              <a:t>   sfoo@zkty.com.cn</a:t>
            </a:r>
          </a:p>
          <a:p>
            <a:pPr>
              <a:lnSpc>
                <a:spcPct val="110000"/>
              </a:lnSpc>
              <a:spcBef>
                <a:spcPts val="200"/>
              </a:spcBef>
              <a:buFont typeface="Times" pitchFamily="18" charset="0"/>
              <a:buNone/>
            </a:pPr>
            <a:r>
              <a:rPr lang="en-GB" sz="1200" smtClean="0">
                <a:solidFill>
                  <a:srgbClr val="000000"/>
                </a:solidFill>
                <a:latin typeface="Verdana" pitchFamily="34" charset="0"/>
                <a:cs typeface="Verdana" pitchFamily="34" charset="0"/>
                <a:sym typeface="Wingdings" pitchFamily="2" charset="2"/>
              </a:rPr>
              <a:t>      </a:t>
            </a:r>
            <a:r>
              <a:rPr lang="en-GB" sz="1200" smtClean="0">
                <a:solidFill>
                  <a:srgbClr val="000000"/>
                </a:solidFill>
                <a:latin typeface="Verdana" pitchFamily="34" charset="0"/>
                <a:ea typeface="Geneva"/>
                <a:cs typeface="Geneva"/>
              </a:rPr>
              <a:t>+65 9623 8948</a:t>
            </a:r>
            <a:endParaRPr lang="en-US" altLang="zh-CN" sz="1200" smtClean="0">
              <a:solidFill>
                <a:srgbClr val="000000"/>
              </a:solidFill>
              <a:latin typeface="Verdana" pitchFamily="34" charset="0"/>
              <a:ea typeface="宋体" pitchFamily="2" charset="-122"/>
            </a:endParaRPr>
          </a:p>
          <a:p>
            <a:pPr>
              <a:buFont typeface="Arial" charset="0"/>
              <a:buNone/>
            </a:pPr>
            <a:endParaRPr lang="en-GB" sz="1200" smtClean="0">
              <a:latin typeface="Verdana" pitchFamily="34" charset="0"/>
              <a:cs typeface="Verdana" pitchFamily="34" charset="0"/>
            </a:endParaRPr>
          </a:p>
          <a:p>
            <a:pPr>
              <a:buFont typeface="Arial" charset="0"/>
              <a:buNone/>
            </a:pPr>
            <a:r>
              <a:rPr lang="en-GB" sz="1200" smtClean="0">
                <a:latin typeface="Verdana" pitchFamily="34" charset="0"/>
                <a:cs typeface="Verdana" pitchFamily="34" charset="0"/>
              </a:rPr>
              <a:t>Mr Richard BENNETT (NED)</a:t>
            </a:r>
            <a:endParaRPr lang="en-GB" sz="1200" b="1" smtClean="0">
              <a:solidFill>
                <a:srgbClr val="000000"/>
              </a:solidFill>
              <a:latin typeface="Verdana" pitchFamily="34" charset="0"/>
              <a:cs typeface="Verdana" pitchFamily="34" charset="0"/>
            </a:endParaRPr>
          </a:p>
          <a:p>
            <a:pPr>
              <a:lnSpc>
                <a:spcPct val="110000"/>
              </a:lnSpc>
              <a:spcBef>
                <a:spcPts val="200"/>
              </a:spcBef>
              <a:buFont typeface="Wingdings" pitchFamily="2" charset="2"/>
              <a:buChar char="*"/>
            </a:pPr>
            <a:r>
              <a:rPr lang="en-GB" sz="1200" smtClean="0">
                <a:solidFill>
                  <a:srgbClr val="000000"/>
                </a:solidFill>
                <a:latin typeface="Verdana" pitchFamily="34" charset="0"/>
                <a:cs typeface="Verdana" pitchFamily="34" charset="0"/>
              </a:rPr>
              <a:t>  rbennett@zkty.com.cn</a:t>
            </a:r>
          </a:p>
          <a:p>
            <a:pPr>
              <a:lnSpc>
                <a:spcPct val="110000"/>
              </a:lnSpc>
              <a:spcBef>
                <a:spcPts val="200"/>
              </a:spcBef>
              <a:buFont typeface="Wingdings" pitchFamily="2" charset="2"/>
              <a:buChar char="("/>
            </a:pPr>
            <a:r>
              <a:rPr lang="en-GB" sz="1200" smtClean="0">
                <a:solidFill>
                  <a:srgbClr val="000000"/>
                </a:solidFill>
                <a:latin typeface="Verdana" pitchFamily="34" charset="0"/>
                <a:cs typeface="Verdana" pitchFamily="34" charset="0"/>
              </a:rPr>
              <a:t>+44 (0)7966 388 374</a:t>
            </a:r>
            <a:endParaRPr lang="en-US" altLang="zh-CN" sz="1200" smtClean="0">
              <a:solidFill>
                <a:srgbClr val="000000"/>
              </a:solidFill>
              <a:latin typeface="Verdana" pitchFamily="34" charset="0"/>
              <a:ea typeface="宋体" pitchFamily="2" charset="-122"/>
            </a:endParaRPr>
          </a:p>
          <a:p>
            <a:pPr>
              <a:buFont typeface="Wingdings" pitchFamily="2" charset="2"/>
              <a:buChar char="("/>
            </a:pPr>
            <a:endParaRPr lang="en-GB" sz="1200" i="1" smtClean="0">
              <a:solidFill>
                <a:srgbClr val="7F7F7F"/>
              </a:solidFill>
              <a:latin typeface="Verdana" pitchFamily="34" charset="0"/>
              <a:cs typeface="Verdana" pitchFamily="34" charset="0"/>
            </a:endParaRPr>
          </a:p>
        </p:txBody>
      </p:sp>
      <p:sp>
        <p:nvSpPr>
          <p:cNvPr id="37893" name="Slide Number Placeholder 4"/>
          <p:cNvSpPr>
            <a:spLocks noGrp="1"/>
          </p:cNvSpPr>
          <p:nvPr>
            <p:ph type="sldNum" sz="quarter" idx="11"/>
          </p:nvPr>
        </p:nvSpPr>
        <p:spPr bwMode="auto">
          <a:noFill/>
          <a:ln>
            <a:miter lim="800000"/>
            <a:headEnd/>
            <a:tailEnd/>
          </a:ln>
        </p:spPr>
        <p:txBody>
          <a:bodyPr/>
          <a:lstStyle/>
          <a:p>
            <a:fld id="{B89DB54B-683B-4164-8B00-CFA8C5C8DD62}" type="slidenum">
              <a:rPr lang="en-GB"/>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GB" smtClean="0">
                <a:latin typeface="Verdana" pitchFamily="34" charset="0"/>
                <a:cs typeface="Verdana" pitchFamily="34" charset="0"/>
              </a:rPr>
              <a:t>China New Energy Limited (AIM:CNEL)</a:t>
            </a:r>
          </a:p>
        </p:txBody>
      </p:sp>
      <p:sp>
        <p:nvSpPr>
          <p:cNvPr id="16386" name="Content Placeholder 5"/>
          <p:cNvSpPr>
            <a:spLocks noGrp="1"/>
          </p:cNvSpPr>
          <p:nvPr>
            <p:ph sz="half" idx="1"/>
          </p:nvPr>
        </p:nvSpPr>
        <p:spPr>
          <a:xfrm>
            <a:off x="4648200" y="1371600"/>
            <a:ext cx="4038600" cy="5135563"/>
          </a:xfrm>
          <a:solidFill>
            <a:srgbClr val="1F7BD6">
              <a:alpha val="20000"/>
            </a:srgbClr>
          </a:solidFill>
        </p:spPr>
        <p:txBody>
          <a:bodyPr/>
          <a:lstStyle/>
          <a:p>
            <a:pPr>
              <a:lnSpc>
                <a:spcPct val="120000"/>
              </a:lnSpc>
              <a:spcBef>
                <a:spcPts val="600"/>
              </a:spcBef>
              <a:buFont typeface="Arial" charset="0"/>
              <a:buNone/>
            </a:pPr>
            <a:r>
              <a:rPr lang="en-GB" sz="1200" b="1" smtClean="0">
                <a:latin typeface="Verdana" pitchFamily="34" charset="0"/>
                <a:cs typeface="Verdana" pitchFamily="34" charset="0"/>
              </a:rPr>
              <a:t>Results Summary</a:t>
            </a:r>
          </a:p>
          <a:p>
            <a:pPr>
              <a:lnSpc>
                <a:spcPct val="120000"/>
              </a:lnSpc>
              <a:spcBef>
                <a:spcPts val="600"/>
              </a:spcBef>
            </a:pPr>
            <a:r>
              <a:rPr lang="en-GB" sz="1200" smtClean="0">
                <a:latin typeface="Verdana" pitchFamily="34" charset="0"/>
                <a:cs typeface="Verdana" pitchFamily="34" charset="0"/>
              </a:rPr>
              <a:t>Revenue up 54.7% to RMB 49.2m </a:t>
            </a:r>
            <a:br>
              <a:rPr lang="en-GB" sz="1200" smtClean="0">
                <a:latin typeface="Verdana" pitchFamily="34" charset="0"/>
                <a:cs typeface="Verdana" pitchFamily="34" charset="0"/>
              </a:rPr>
            </a:br>
            <a:r>
              <a:rPr lang="en-GB" sz="1200" smtClean="0">
                <a:latin typeface="Verdana" pitchFamily="34" charset="0"/>
                <a:cs typeface="Verdana" pitchFamily="34" charset="0"/>
              </a:rPr>
              <a:t>(H1 2010: RMB 31.8m)</a:t>
            </a:r>
          </a:p>
          <a:p>
            <a:pPr>
              <a:lnSpc>
                <a:spcPct val="120000"/>
              </a:lnSpc>
              <a:spcBef>
                <a:spcPts val="600"/>
              </a:spcBef>
            </a:pPr>
            <a:r>
              <a:rPr lang="en-GB" sz="1200" smtClean="0">
                <a:latin typeface="Verdana" pitchFamily="34" charset="0"/>
                <a:cs typeface="Verdana" pitchFamily="34" charset="0"/>
              </a:rPr>
              <a:t>Gross Profit up 60.9% to RMB 6.97m </a:t>
            </a:r>
            <a:br>
              <a:rPr lang="en-GB" sz="1200" smtClean="0">
                <a:latin typeface="Verdana" pitchFamily="34" charset="0"/>
                <a:cs typeface="Verdana" pitchFamily="34" charset="0"/>
              </a:rPr>
            </a:br>
            <a:r>
              <a:rPr lang="en-GB" sz="1200" smtClean="0">
                <a:latin typeface="Verdana" pitchFamily="34" charset="0"/>
                <a:cs typeface="Verdana" pitchFamily="34" charset="0"/>
              </a:rPr>
              <a:t>(H1 2010:RMB 4.33m)</a:t>
            </a:r>
          </a:p>
          <a:p>
            <a:pPr>
              <a:lnSpc>
                <a:spcPct val="120000"/>
              </a:lnSpc>
              <a:spcBef>
                <a:spcPts val="600"/>
              </a:spcBef>
            </a:pPr>
            <a:r>
              <a:rPr lang="en-GB" sz="1200" smtClean="0">
                <a:latin typeface="Verdana" pitchFamily="34" charset="0"/>
                <a:cs typeface="Verdana" pitchFamily="34" charset="0"/>
              </a:rPr>
              <a:t>Gross Margin improved to 14.1% </a:t>
            </a:r>
            <a:br>
              <a:rPr lang="en-GB" sz="1200" smtClean="0">
                <a:latin typeface="Verdana" pitchFamily="34" charset="0"/>
                <a:cs typeface="Verdana" pitchFamily="34" charset="0"/>
              </a:rPr>
            </a:br>
            <a:r>
              <a:rPr lang="en-GB" sz="1200" smtClean="0">
                <a:latin typeface="Verdana" pitchFamily="34" charset="0"/>
                <a:cs typeface="Verdana" pitchFamily="34" charset="0"/>
              </a:rPr>
              <a:t>(H1 2010:13.6%)</a:t>
            </a:r>
          </a:p>
          <a:p>
            <a:pPr>
              <a:lnSpc>
                <a:spcPct val="120000"/>
              </a:lnSpc>
              <a:spcBef>
                <a:spcPts val="600"/>
              </a:spcBef>
            </a:pPr>
            <a:r>
              <a:rPr lang="en-GB" sz="1200" smtClean="0">
                <a:latin typeface="Verdana" pitchFamily="34" charset="0"/>
                <a:cs typeface="Verdana" pitchFamily="34" charset="0"/>
              </a:rPr>
              <a:t>Net Profit of RMB 0.8m </a:t>
            </a:r>
            <a:br>
              <a:rPr lang="en-GB" sz="1200" smtClean="0">
                <a:latin typeface="Verdana" pitchFamily="34" charset="0"/>
                <a:cs typeface="Verdana" pitchFamily="34" charset="0"/>
              </a:rPr>
            </a:br>
            <a:r>
              <a:rPr lang="en-GB" sz="1200" smtClean="0">
                <a:latin typeface="Verdana" pitchFamily="34" charset="0"/>
                <a:cs typeface="Verdana" pitchFamily="34" charset="0"/>
              </a:rPr>
              <a:t>(H1 2010: [RMB –1.0m] )</a:t>
            </a:r>
          </a:p>
          <a:p>
            <a:pPr>
              <a:lnSpc>
                <a:spcPct val="120000"/>
              </a:lnSpc>
              <a:spcBef>
                <a:spcPts val="600"/>
              </a:spcBef>
              <a:buFont typeface="Arial" charset="0"/>
              <a:buNone/>
            </a:pPr>
            <a:r>
              <a:rPr lang="en-GB" sz="1200" b="1" smtClean="0">
                <a:latin typeface="Verdana" pitchFamily="34" charset="0"/>
                <a:cs typeface="Verdana" pitchFamily="34" charset="0"/>
              </a:rPr>
              <a:t>Period Highlights</a:t>
            </a:r>
          </a:p>
          <a:p>
            <a:pPr>
              <a:lnSpc>
                <a:spcPct val="120000"/>
              </a:lnSpc>
              <a:spcBef>
                <a:spcPts val="600"/>
              </a:spcBef>
            </a:pPr>
            <a:r>
              <a:rPr lang="en-GB" sz="1200" smtClean="0">
                <a:latin typeface="Verdana" pitchFamily="34" charset="0"/>
                <a:cs typeface="Verdana" pitchFamily="34" charset="0"/>
              </a:rPr>
              <a:t>Admission to AIM </a:t>
            </a:r>
          </a:p>
          <a:p>
            <a:pPr>
              <a:lnSpc>
                <a:spcPct val="120000"/>
              </a:lnSpc>
              <a:spcBef>
                <a:spcPts val="600"/>
              </a:spcBef>
            </a:pPr>
            <a:r>
              <a:rPr lang="en-US" sz="1200" smtClean="0">
                <a:latin typeface="Verdana" pitchFamily="34" charset="0"/>
                <a:cs typeface="Verdana" pitchFamily="34" charset="0"/>
              </a:rPr>
              <a:t>Secured RMB 168m of new contracts in H1 (up 194% from RMB 57m in H1 2010) </a:t>
            </a:r>
          </a:p>
          <a:p>
            <a:pPr>
              <a:lnSpc>
                <a:spcPct val="120000"/>
              </a:lnSpc>
              <a:spcBef>
                <a:spcPts val="600"/>
              </a:spcBef>
            </a:pPr>
            <a:r>
              <a:rPr lang="en-US" sz="1200" smtClean="0">
                <a:latin typeface="Verdana" pitchFamily="34" charset="0"/>
                <a:cs typeface="Verdana" pitchFamily="34" charset="0"/>
              </a:rPr>
              <a:t>Major win: </a:t>
            </a:r>
            <a:r>
              <a:rPr lang="en-GB" altLang="zh-CN" sz="1200" smtClean="0">
                <a:latin typeface="Verdana" pitchFamily="34" charset="0"/>
                <a:ea typeface="宋体" pitchFamily="2" charset="-122"/>
              </a:rPr>
              <a:t>400,000 litre/d edible ethanol and fuel ethanol plant for Ubon Bio-ethanol Company in Thailand</a:t>
            </a:r>
            <a:endParaRPr lang="en-US" sz="1200" smtClean="0">
              <a:latin typeface="Verdana" pitchFamily="34" charset="0"/>
              <a:cs typeface="Verdana" pitchFamily="34" charset="0"/>
            </a:endParaRPr>
          </a:p>
          <a:p>
            <a:pPr>
              <a:lnSpc>
                <a:spcPct val="120000"/>
              </a:lnSpc>
              <a:spcBef>
                <a:spcPts val="600"/>
              </a:spcBef>
              <a:buFont typeface="Arial" charset="0"/>
              <a:buNone/>
            </a:pPr>
            <a:r>
              <a:rPr lang="en-GB" sz="1200" b="1" smtClean="0">
                <a:latin typeface="Verdana" pitchFamily="34" charset="0"/>
                <a:cs typeface="Verdana" pitchFamily="34" charset="0"/>
              </a:rPr>
              <a:t>Outlook</a:t>
            </a:r>
          </a:p>
          <a:p>
            <a:pPr>
              <a:lnSpc>
                <a:spcPct val="120000"/>
              </a:lnSpc>
              <a:spcBef>
                <a:spcPts val="600"/>
              </a:spcBef>
            </a:pPr>
            <a:r>
              <a:rPr lang="en-GB" sz="1200" smtClean="0">
                <a:latin typeface="Verdana" pitchFamily="34" charset="0"/>
                <a:cs typeface="Verdana" pitchFamily="34" charset="0"/>
              </a:rPr>
              <a:t>Strong order book and sales pipeline</a:t>
            </a:r>
          </a:p>
          <a:p>
            <a:pPr>
              <a:lnSpc>
                <a:spcPct val="120000"/>
              </a:lnSpc>
              <a:spcBef>
                <a:spcPts val="600"/>
              </a:spcBef>
            </a:pPr>
            <a:r>
              <a:rPr lang="en-GB" sz="1200" smtClean="0">
                <a:latin typeface="Verdana" pitchFamily="34" charset="0"/>
                <a:cs typeface="Verdana" pitchFamily="34" charset="0"/>
              </a:rPr>
              <a:t>Biobutonal trial from cellulosic feedstock</a:t>
            </a:r>
          </a:p>
        </p:txBody>
      </p:sp>
      <p:sp>
        <p:nvSpPr>
          <p:cNvPr id="16387" name="Content Placeholder 6"/>
          <p:cNvSpPr>
            <a:spLocks noGrp="1"/>
          </p:cNvSpPr>
          <p:nvPr>
            <p:ph sz="half" idx="2"/>
          </p:nvPr>
        </p:nvSpPr>
        <p:spPr>
          <a:xfrm>
            <a:off x="457200" y="3033713"/>
            <a:ext cx="3651250" cy="3092450"/>
          </a:xfrm>
        </p:spPr>
        <p:txBody>
          <a:bodyPr/>
          <a:lstStyle/>
          <a:p>
            <a:pPr>
              <a:lnSpc>
                <a:spcPct val="120000"/>
              </a:lnSpc>
              <a:spcBef>
                <a:spcPts val="600"/>
              </a:spcBef>
              <a:buFont typeface="Wingdings" pitchFamily="2" charset="2"/>
              <a:buChar char="ü"/>
            </a:pPr>
            <a:r>
              <a:rPr lang="en-GB" sz="1200" smtClean="0">
                <a:latin typeface="Verdana" pitchFamily="34" charset="0"/>
                <a:cs typeface="Verdana" pitchFamily="34" charset="0"/>
              </a:rPr>
              <a:t>Established track record in China, SE Asia and Europe</a:t>
            </a:r>
          </a:p>
          <a:p>
            <a:pPr>
              <a:lnSpc>
                <a:spcPct val="120000"/>
              </a:lnSpc>
              <a:spcBef>
                <a:spcPts val="600"/>
              </a:spcBef>
              <a:buFont typeface="Wingdings" pitchFamily="2" charset="2"/>
              <a:buChar char="ü"/>
            </a:pPr>
            <a:r>
              <a:rPr lang="en-GB" sz="1200" smtClean="0">
                <a:latin typeface="Verdana" pitchFamily="34" charset="0"/>
                <a:cs typeface="Verdana" pitchFamily="34" charset="0"/>
              </a:rPr>
              <a:t>Advised on 88 projects with total contract value of RMB 1.5bn </a:t>
            </a:r>
          </a:p>
          <a:p>
            <a:pPr>
              <a:lnSpc>
                <a:spcPct val="120000"/>
              </a:lnSpc>
              <a:spcBef>
                <a:spcPts val="600"/>
              </a:spcBef>
              <a:buFont typeface="Wingdings" pitchFamily="2" charset="2"/>
              <a:buChar char="ü"/>
            </a:pPr>
            <a:r>
              <a:rPr lang="en-GB" sz="1200" smtClean="0">
                <a:latin typeface="Verdana" pitchFamily="34" charset="0"/>
                <a:cs typeface="Verdana" pitchFamily="34" charset="0"/>
              </a:rPr>
              <a:t>Aggregate client production capacity of 9.0m tonnes </a:t>
            </a:r>
          </a:p>
          <a:p>
            <a:pPr>
              <a:lnSpc>
                <a:spcPct val="120000"/>
              </a:lnSpc>
              <a:spcBef>
                <a:spcPts val="600"/>
              </a:spcBef>
              <a:buFont typeface="Wingdings" pitchFamily="2" charset="2"/>
              <a:buChar char="ü"/>
            </a:pPr>
            <a:r>
              <a:rPr lang="en-GB" sz="1200" smtClean="0">
                <a:latin typeface="Verdana" pitchFamily="34" charset="0"/>
                <a:cs typeface="Verdana" pitchFamily="34" charset="0"/>
              </a:rPr>
              <a:t>Internal R&amp;D, patented technology and manufacturing</a:t>
            </a:r>
          </a:p>
          <a:p>
            <a:pPr>
              <a:lnSpc>
                <a:spcPct val="120000"/>
              </a:lnSpc>
              <a:spcBef>
                <a:spcPts val="600"/>
              </a:spcBef>
              <a:buFont typeface="Wingdings" pitchFamily="2" charset="2"/>
              <a:buChar char="ü"/>
            </a:pPr>
            <a:r>
              <a:rPr lang="en-GB" sz="1200" smtClean="0">
                <a:latin typeface="Verdana" pitchFamily="34" charset="0"/>
                <a:cs typeface="Verdana" pitchFamily="34" charset="0"/>
              </a:rPr>
              <a:t>Experienced leadership team</a:t>
            </a:r>
          </a:p>
          <a:p>
            <a:pPr>
              <a:lnSpc>
                <a:spcPct val="120000"/>
              </a:lnSpc>
              <a:spcBef>
                <a:spcPts val="600"/>
              </a:spcBef>
              <a:buFont typeface="Wingdings" pitchFamily="2" charset="2"/>
              <a:buChar char="ü"/>
            </a:pPr>
            <a:r>
              <a:rPr lang="en-GB" sz="1200" smtClean="0">
                <a:latin typeface="Verdana" pitchFamily="34" charset="0"/>
                <a:cs typeface="Verdana" pitchFamily="34" charset="0"/>
              </a:rPr>
              <a:t>Growing worldwide market for bioenergy</a:t>
            </a:r>
          </a:p>
          <a:p>
            <a:pPr>
              <a:lnSpc>
                <a:spcPct val="120000"/>
              </a:lnSpc>
              <a:spcBef>
                <a:spcPts val="600"/>
              </a:spcBef>
              <a:buFont typeface="Wingdings" pitchFamily="2" charset="2"/>
              <a:buChar char="ü"/>
            </a:pPr>
            <a:r>
              <a:rPr lang="en-GB" sz="1200" smtClean="0">
                <a:latin typeface="Verdana" pitchFamily="34" charset="0"/>
                <a:cs typeface="Verdana" pitchFamily="34" charset="0"/>
              </a:rPr>
              <a:t>Strong pipeline of bioenergy projects</a:t>
            </a:r>
          </a:p>
        </p:txBody>
      </p:sp>
      <p:sp>
        <p:nvSpPr>
          <p:cNvPr id="16388" name="Slide Number Placeholder 4"/>
          <p:cNvSpPr>
            <a:spLocks noGrp="1"/>
          </p:cNvSpPr>
          <p:nvPr>
            <p:ph type="sldNum" sz="quarter" idx="11"/>
          </p:nvPr>
        </p:nvSpPr>
        <p:spPr bwMode="auto">
          <a:noFill/>
          <a:ln>
            <a:miter lim="800000"/>
            <a:headEnd/>
            <a:tailEnd/>
          </a:ln>
        </p:spPr>
        <p:txBody>
          <a:bodyPr/>
          <a:lstStyle/>
          <a:p>
            <a:fld id="{F7F2579F-0B61-44D5-B754-2AE6291DE81F}" type="slidenum">
              <a:rPr lang="en-GB"/>
              <a:pPr/>
              <a:t>2</a:t>
            </a:fld>
            <a:endParaRPr lang="en-GB"/>
          </a:p>
        </p:txBody>
      </p:sp>
      <p:sp>
        <p:nvSpPr>
          <p:cNvPr id="16389" name="Rectangle 7"/>
          <p:cNvSpPr>
            <a:spLocks noChangeArrowheads="1"/>
          </p:cNvSpPr>
          <p:nvPr/>
        </p:nvSpPr>
        <p:spPr bwMode="auto">
          <a:xfrm>
            <a:off x="457200" y="1371600"/>
            <a:ext cx="3600450" cy="1636713"/>
          </a:xfrm>
          <a:prstGeom prst="rect">
            <a:avLst/>
          </a:prstGeom>
          <a:noFill/>
          <a:ln w="9525">
            <a:noFill/>
            <a:miter lim="800000"/>
            <a:headEnd/>
            <a:tailEnd/>
          </a:ln>
        </p:spPr>
        <p:txBody>
          <a:bodyPr>
            <a:spAutoFit/>
          </a:bodyPr>
          <a:lstStyle/>
          <a:p>
            <a:pPr>
              <a:lnSpc>
                <a:spcPct val="120000"/>
              </a:lnSpc>
              <a:spcBef>
                <a:spcPts val="600"/>
              </a:spcBef>
              <a:spcAft>
                <a:spcPts val="600"/>
              </a:spcAft>
            </a:pPr>
            <a:r>
              <a:rPr lang="en-GB" sz="1400" b="1">
                <a:solidFill>
                  <a:srgbClr val="092543"/>
                </a:solidFill>
                <a:latin typeface="Verdana" pitchFamily="34" charset="0"/>
              </a:rPr>
              <a:t>China New Energy Limited </a:t>
            </a:r>
            <a:r>
              <a:rPr lang="en-GB" sz="1400">
                <a:solidFill>
                  <a:srgbClr val="092543"/>
                </a:solidFill>
                <a:latin typeface="Verdana" pitchFamily="34" charset="0"/>
              </a:rPr>
              <a:t>is a technology, process and engineering solutions provider, whose operations are based in China, for bioethanol and biobutanol projects focussing on the bioenergy sector: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5"/>
          <p:cNvSpPr>
            <a:spLocks noGrp="1"/>
          </p:cNvSpPr>
          <p:nvPr>
            <p:ph type="title"/>
          </p:nvPr>
        </p:nvSpPr>
        <p:spPr/>
        <p:txBody>
          <a:bodyPr/>
          <a:lstStyle/>
          <a:p>
            <a:r>
              <a:rPr lang="en-GB" smtClean="0">
                <a:latin typeface="Verdana" pitchFamily="34" charset="0"/>
                <a:cs typeface="Verdana" pitchFamily="34" charset="0"/>
              </a:rPr>
              <a:t>Board of Directors</a:t>
            </a:r>
          </a:p>
        </p:txBody>
      </p:sp>
      <p:sp>
        <p:nvSpPr>
          <p:cNvPr id="7" name="Content Placeholder 6"/>
          <p:cNvSpPr>
            <a:spLocks noGrp="1"/>
          </p:cNvSpPr>
          <p:nvPr>
            <p:ph idx="1"/>
          </p:nvPr>
        </p:nvSpPr>
        <p:spPr>
          <a:xfrm>
            <a:off x="736600" y="1176338"/>
            <a:ext cx="7950200" cy="4883150"/>
          </a:xfrm>
        </p:spPr>
        <p:txBody>
          <a:bodyPr>
            <a:normAutofit/>
          </a:bodyPr>
          <a:lstStyle/>
          <a:p>
            <a:pPr>
              <a:lnSpc>
                <a:spcPct val="120000"/>
              </a:lnSpc>
              <a:spcBef>
                <a:spcPts val="1000"/>
              </a:spcBef>
              <a:buFont typeface="Arial" charset="0"/>
              <a:buNone/>
            </a:pPr>
            <a:r>
              <a:rPr lang="en-US" sz="1200" smtClean="0">
                <a:latin typeface="Verdana" pitchFamily="34" charset="0"/>
                <a:cs typeface="Verdana" pitchFamily="34" charset="0"/>
              </a:rPr>
              <a:t>	</a:t>
            </a:r>
            <a:r>
              <a:rPr lang="en-US" sz="1200" b="1" smtClean="0">
                <a:latin typeface="Verdana" pitchFamily="34" charset="0"/>
                <a:cs typeface="Verdana" pitchFamily="34" charset="0"/>
              </a:rPr>
              <a:t>YU Weijun (46) MBA, Executive Chairman</a:t>
            </a:r>
            <a:br>
              <a:rPr lang="en-US" sz="1200" b="1" smtClean="0">
                <a:latin typeface="Verdana" pitchFamily="34" charset="0"/>
                <a:cs typeface="Verdana" pitchFamily="34" charset="0"/>
              </a:rPr>
            </a:br>
            <a:r>
              <a:rPr lang="en-US" sz="1100" smtClean="0">
                <a:latin typeface="Verdana" pitchFamily="34" charset="0"/>
                <a:cs typeface="Verdana" pitchFamily="34" charset="0"/>
              </a:rPr>
              <a:t>Mr. Yu is the Chairman of CNE and ZKTY and is primarily in charge of the overall strategic planning and corporate development of CNE. Prior to joining CNE, he worked was Deputy Chief of GIEC CAS. Mr. Yu holds an Executive Master of Business Administration from Sun Yat-sen University and is a member of the Chinese Institute of Certified Public Accountants.</a:t>
            </a:r>
          </a:p>
          <a:p>
            <a:pPr>
              <a:lnSpc>
                <a:spcPct val="120000"/>
              </a:lnSpc>
              <a:spcBef>
                <a:spcPts val="1000"/>
              </a:spcBef>
              <a:buFont typeface="Arial" charset="0"/>
              <a:buNone/>
            </a:pPr>
            <a:r>
              <a:rPr lang="en-US" sz="1100" b="1" smtClean="0">
                <a:latin typeface="Verdana" pitchFamily="34" charset="0"/>
                <a:cs typeface="Verdana" pitchFamily="34" charset="0"/>
              </a:rPr>
              <a:t>	</a:t>
            </a:r>
            <a:r>
              <a:rPr lang="en-US" sz="1200" b="1" smtClean="0">
                <a:latin typeface="Verdana" pitchFamily="34" charset="0"/>
                <a:cs typeface="Verdana" pitchFamily="34" charset="0"/>
              </a:rPr>
              <a:t>TANG Zhaoxing (41), BSc, MBA – Chief Executive Officer</a:t>
            </a:r>
            <a:br>
              <a:rPr lang="en-US" sz="1200" b="1" smtClean="0">
                <a:latin typeface="Verdana" pitchFamily="34" charset="0"/>
                <a:cs typeface="Verdana" pitchFamily="34" charset="0"/>
              </a:rPr>
            </a:br>
            <a:r>
              <a:rPr lang="en-US" sz="1100" smtClean="0">
                <a:latin typeface="Verdana" pitchFamily="34" charset="0"/>
                <a:cs typeface="Verdana" pitchFamily="34" charset="0"/>
              </a:rPr>
              <a:t>Mr Tang is the managing director of ZKTY. He is responsible for the overall company operation, sales and project design and management. Prior to joining ZKTY, he was managing director of GZTY Regeneration Resources , of which he is still a director. Mr. Tang graduated from South China Science &amp; Tech University with a degree in Chemical Engineering, and holds an EMBA from Peking University. </a:t>
            </a:r>
          </a:p>
          <a:p>
            <a:pPr>
              <a:lnSpc>
                <a:spcPct val="120000"/>
              </a:lnSpc>
              <a:spcBef>
                <a:spcPts val="1000"/>
              </a:spcBef>
              <a:buFont typeface="Arial" charset="0"/>
              <a:buNone/>
            </a:pPr>
            <a:r>
              <a:rPr lang="en-US" sz="1100" smtClean="0">
                <a:latin typeface="Verdana" pitchFamily="34" charset="0"/>
                <a:cs typeface="Verdana" pitchFamily="34" charset="0"/>
              </a:rPr>
              <a:t>	</a:t>
            </a:r>
            <a:r>
              <a:rPr lang="en-US" sz="1200" b="1" smtClean="0">
                <a:latin typeface="Verdana" pitchFamily="34" charset="0"/>
                <a:cs typeface="Verdana" pitchFamily="34" charset="0"/>
              </a:rPr>
              <a:t>Chen Yong (53) BSc, MSc, Ph.D. – Non-executive Director (independent)</a:t>
            </a:r>
            <a:br>
              <a:rPr lang="en-US" sz="1200" b="1" smtClean="0">
                <a:latin typeface="Verdana" pitchFamily="34" charset="0"/>
                <a:cs typeface="Verdana" pitchFamily="34" charset="0"/>
              </a:rPr>
            </a:br>
            <a:r>
              <a:rPr lang="en-US" sz="1100" smtClean="0">
                <a:latin typeface="Verdana" pitchFamily="34" charset="0"/>
                <a:cs typeface="Verdana" pitchFamily="34" charset="0"/>
              </a:rPr>
              <a:t>Mr. Chen is the President of Guangzhou Branch, Chinese Academy of Sciences. His major is researching in utilization of municipal solid wastes and management. He was a director of GIEC CAS from April 1998 to October 2006 and has been a Professor since October 1996. </a:t>
            </a:r>
          </a:p>
          <a:p>
            <a:pPr>
              <a:lnSpc>
                <a:spcPct val="120000"/>
              </a:lnSpc>
              <a:spcBef>
                <a:spcPts val="1000"/>
              </a:spcBef>
              <a:buFont typeface="Arial" charset="0"/>
              <a:buNone/>
            </a:pPr>
            <a:r>
              <a:rPr lang="en-US" sz="1100" smtClean="0">
                <a:latin typeface="Verdana" pitchFamily="34" charset="0"/>
                <a:cs typeface="Verdana" pitchFamily="34" charset="0"/>
              </a:rPr>
              <a:t>	</a:t>
            </a:r>
            <a:r>
              <a:rPr lang="en-US" sz="1200" b="1" smtClean="0">
                <a:latin typeface="Verdana" pitchFamily="34" charset="0"/>
                <a:cs typeface="Verdana" pitchFamily="34" charset="0"/>
              </a:rPr>
              <a:t>FOO Shiang-Peow (40) MBA - Non-executive Director (not independent)</a:t>
            </a:r>
            <a:br>
              <a:rPr lang="en-US" sz="1200" b="1" smtClean="0">
                <a:latin typeface="Verdana" pitchFamily="34" charset="0"/>
                <a:cs typeface="Verdana" pitchFamily="34" charset="0"/>
              </a:rPr>
            </a:br>
            <a:r>
              <a:rPr lang="en-US" sz="1100" smtClean="0">
                <a:latin typeface="Verdana" pitchFamily="34" charset="0"/>
                <a:cs typeface="Verdana" pitchFamily="34" charset="0"/>
              </a:rPr>
              <a:t>Mr. Foo has many years’ investment and corporate finance experience. He is currently a director of NovusAsia Capital Limited. Mr. Foo started his career as an equity analyst in Salomon Brothers Inc, based in Singapore, in 1994 and subsequently moved to Credit Suisse First Boston. </a:t>
            </a:r>
          </a:p>
          <a:p>
            <a:pPr>
              <a:lnSpc>
                <a:spcPct val="120000"/>
              </a:lnSpc>
              <a:spcBef>
                <a:spcPts val="1000"/>
              </a:spcBef>
              <a:buFont typeface="Arial" charset="0"/>
              <a:buNone/>
            </a:pPr>
            <a:r>
              <a:rPr lang="en-US" sz="1100" b="1" smtClean="0">
                <a:latin typeface="Verdana" pitchFamily="34" charset="0"/>
                <a:cs typeface="Verdana" pitchFamily="34" charset="0"/>
              </a:rPr>
              <a:t>	</a:t>
            </a:r>
            <a:r>
              <a:rPr lang="en-US" sz="1200" b="1" smtClean="0">
                <a:latin typeface="Verdana" pitchFamily="34" charset="0"/>
                <a:cs typeface="Verdana" pitchFamily="34" charset="0"/>
              </a:rPr>
              <a:t>Richard BENNETT (43) - Non-executive Director (independent)</a:t>
            </a:r>
            <a:br>
              <a:rPr lang="en-US" sz="1200" b="1" smtClean="0">
                <a:latin typeface="Verdana" pitchFamily="34" charset="0"/>
                <a:cs typeface="Verdana" pitchFamily="34" charset="0"/>
              </a:rPr>
            </a:br>
            <a:r>
              <a:rPr lang="en-US" sz="1100" smtClean="0">
                <a:latin typeface="Verdana" pitchFamily="34" charset="0"/>
                <a:cs typeface="Verdana" pitchFamily="34" charset="0"/>
              </a:rPr>
              <a:t>Mr. Bennett started is career working for General Electric (GE) in Asia. He was a co-founder of J2 Inc. (NASDAQ:JCOM), and developed two businesses which have been admitted to the AIM market, VI plc and Coms plc (AIM:COMS). He is currently also a director of Jade Clean Technology Limited.</a:t>
            </a:r>
            <a:endParaRPr lang="en-GB" sz="1100" smtClean="0">
              <a:latin typeface="Verdana" pitchFamily="34" charset="0"/>
              <a:cs typeface="Verdana" pitchFamily="34" charset="0"/>
            </a:endParaRPr>
          </a:p>
          <a:p>
            <a:endParaRPr lang="en-GB" sz="500" smtClean="0">
              <a:latin typeface="Verdana" pitchFamily="34" charset="0"/>
              <a:cs typeface="Verdana" pitchFamily="34" charset="0"/>
            </a:endParaRPr>
          </a:p>
        </p:txBody>
      </p:sp>
      <p:sp>
        <p:nvSpPr>
          <p:cNvPr id="18435" name="Slide Number Placeholder 7"/>
          <p:cNvSpPr>
            <a:spLocks noGrp="1"/>
          </p:cNvSpPr>
          <p:nvPr>
            <p:ph type="sldNum" sz="quarter" idx="12"/>
          </p:nvPr>
        </p:nvSpPr>
        <p:spPr bwMode="auto">
          <a:noFill/>
          <a:ln>
            <a:miter lim="800000"/>
            <a:headEnd/>
            <a:tailEnd/>
          </a:ln>
        </p:spPr>
        <p:txBody>
          <a:bodyPr/>
          <a:lstStyle/>
          <a:p>
            <a:fld id="{66EA0515-F602-4892-A45E-5EDE46B42B66}" type="slidenum">
              <a:rPr lang="en-GB"/>
              <a:pPr/>
              <a:t>3</a:t>
            </a:fld>
            <a:endParaRPr lang="en-GB"/>
          </a:p>
        </p:txBody>
      </p:sp>
      <p:pic>
        <p:nvPicPr>
          <p:cNvPr id="18436" name="Picture 30"/>
          <p:cNvPicPr>
            <a:picLocks noChangeAspect="1" noChangeArrowheads="1"/>
          </p:cNvPicPr>
          <p:nvPr/>
        </p:nvPicPr>
        <p:blipFill>
          <a:blip r:embed="rId2"/>
          <a:srcRect/>
          <a:stretch>
            <a:fillRect/>
          </a:stretch>
        </p:blipFill>
        <p:spPr bwMode="auto">
          <a:xfrm>
            <a:off x="433388" y="1271588"/>
            <a:ext cx="582612" cy="631825"/>
          </a:xfrm>
          <a:prstGeom prst="rect">
            <a:avLst/>
          </a:prstGeom>
          <a:noFill/>
          <a:ln w="9525">
            <a:noFill/>
            <a:miter lim="800000"/>
            <a:headEnd/>
            <a:tailEnd/>
          </a:ln>
        </p:spPr>
      </p:pic>
      <p:pic>
        <p:nvPicPr>
          <p:cNvPr id="18437" name="Picture 31"/>
          <p:cNvPicPr>
            <a:picLocks noChangeAspect="1" noChangeArrowheads="1"/>
          </p:cNvPicPr>
          <p:nvPr/>
        </p:nvPicPr>
        <p:blipFill>
          <a:blip r:embed="rId3"/>
          <a:srcRect/>
          <a:stretch>
            <a:fillRect/>
          </a:stretch>
        </p:blipFill>
        <p:spPr bwMode="auto">
          <a:xfrm>
            <a:off x="433388" y="3578225"/>
            <a:ext cx="582612" cy="631825"/>
          </a:xfrm>
          <a:prstGeom prst="rect">
            <a:avLst/>
          </a:prstGeom>
          <a:noFill/>
          <a:ln w="9525">
            <a:noFill/>
            <a:miter lim="800000"/>
            <a:headEnd/>
            <a:tailEnd/>
          </a:ln>
        </p:spPr>
      </p:pic>
      <p:pic>
        <p:nvPicPr>
          <p:cNvPr id="18438" name="Picture 32"/>
          <p:cNvPicPr>
            <a:picLocks noChangeAspect="1" noChangeArrowheads="1"/>
          </p:cNvPicPr>
          <p:nvPr/>
        </p:nvPicPr>
        <p:blipFill>
          <a:blip r:embed="rId4"/>
          <a:srcRect/>
          <a:stretch>
            <a:fillRect/>
          </a:stretch>
        </p:blipFill>
        <p:spPr bwMode="auto">
          <a:xfrm>
            <a:off x="457200" y="4540250"/>
            <a:ext cx="582613" cy="631825"/>
          </a:xfrm>
          <a:prstGeom prst="rect">
            <a:avLst/>
          </a:prstGeom>
          <a:noFill/>
          <a:ln w="9525">
            <a:noFill/>
            <a:miter lim="800000"/>
            <a:headEnd/>
            <a:tailEnd/>
          </a:ln>
        </p:spPr>
      </p:pic>
      <p:pic>
        <p:nvPicPr>
          <p:cNvPr id="18439" name="Picture 34"/>
          <p:cNvPicPr>
            <a:picLocks noChangeAspect="1" noChangeArrowheads="1"/>
          </p:cNvPicPr>
          <p:nvPr/>
        </p:nvPicPr>
        <p:blipFill>
          <a:blip r:embed="rId5"/>
          <a:srcRect/>
          <a:stretch>
            <a:fillRect/>
          </a:stretch>
        </p:blipFill>
        <p:spPr bwMode="auto">
          <a:xfrm>
            <a:off x="433388" y="2441575"/>
            <a:ext cx="596900" cy="631825"/>
          </a:xfrm>
          <a:prstGeom prst="rect">
            <a:avLst/>
          </a:prstGeom>
          <a:noFill/>
          <a:ln w="9525">
            <a:noFill/>
            <a:miter lim="800000"/>
            <a:headEnd/>
            <a:tailEnd/>
          </a:ln>
        </p:spPr>
      </p:pic>
      <p:pic>
        <p:nvPicPr>
          <p:cNvPr id="18440" name="Picture 29"/>
          <p:cNvPicPr>
            <a:picLocks noChangeAspect="1" noChangeArrowheads="1"/>
          </p:cNvPicPr>
          <p:nvPr/>
        </p:nvPicPr>
        <p:blipFill>
          <a:blip r:embed="rId6"/>
          <a:srcRect/>
          <a:stretch>
            <a:fillRect/>
          </a:stretch>
        </p:blipFill>
        <p:spPr bwMode="auto">
          <a:xfrm>
            <a:off x="433388" y="5502275"/>
            <a:ext cx="582612" cy="6318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ea typeface="+mj-ea"/>
              </a:rPr>
              <a:t>Climate Change Goals &amp; Energy Security Drive the </a:t>
            </a:r>
            <a:r>
              <a:rPr lang="en-GB" dirty="0" err="1" smtClean="0">
                <a:ea typeface="+mj-ea"/>
              </a:rPr>
              <a:t>Bioenergy</a:t>
            </a:r>
            <a:r>
              <a:rPr lang="en-GB" dirty="0" smtClean="0">
                <a:ea typeface="+mj-ea"/>
              </a:rPr>
              <a:t> Market</a:t>
            </a:r>
            <a:endParaRPr lang="en-GB" dirty="0">
              <a:ea typeface="+mj-ea"/>
            </a:endParaRPr>
          </a:p>
        </p:txBody>
      </p:sp>
      <p:sp>
        <p:nvSpPr>
          <p:cNvPr id="19458" name="Content Placeholder 3"/>
          <p:cNvSpPr>
            <a:spLocks noGrp="1"/>
          </p:cNvSpPr>
          <p:nvPr>
            <p:ph idx="1"/>
          </p:nvPr>
        </p:nvSpPr>
        <p:spPr>
          <a:xfrm>
            <a:off x="457200" y="1328738"/>
            <a:ext cx="8229600" cy="4445000"/>
          </a:xfrm>
        </p:spPr>
        <p:txBody>
          <a:bodyPr/>
          <a:lstStyle/>
          <a:p>
            <a:pPr>
              <a:lnSpc>
                <a:spcPct val="120000"/>
              </a:lnSpc>
              <a:spcBef>
                <a:spcPts val="600"/>
              </a:spcBef>
            </a:pPr>
            <a:r>
              <a:rPr lang="en-GB" sz="1400" smtClean="0">
                <a:latin typeface="Verdana" pitchFamily="34" charset="0"/>
                <a:cs typeface="Verdana" pitchFamily="34" charset="0"/>
              </a:rPr>
              <a:t>Climate Change Targets</a:t>
            </a:r>
          </a:p>
          <a:p>
            <a:pPr lvl="1">
              <a:lnSpc>
                <a:spcPct val="120000"/>
              </a:lnSpc>
              <a:spcBef>
                <a:spcPts val="600"/>
              </a:spcBef>
            </a:pPr>
            <a:r>
              <a:rPr lang="en-GB" sz="1200" smtClean="0">
                <a:latin typeface="Verdana" pitchFamily="34" charset="0"/>
                <a:cs typeface="Verdana" pitchFamily="34" charset="0"/>
              </a:rPr>
              <a:t>Both Bioethanol and Biobutanol are carbon neutral fuels that reduce emissions of </a:t>
            </a:r>
            <a:br>
              <a:rPr lang="en-GB" sz="1200" smtClean="0">
                <a:latin typeface="Verdana" pitchFamily="34" charset="0"/>
                <a:cs typeface="Verdana" pitchFamily="34" charset="0"/>
              </a:rPr>
            </a:br>
            <a:r>
              <a:rPr lang="en-GB" sz="1200" smtClean="0">
                <a:latin typeface="Verdana" pitchFamily="34" charset="0"/>
                <a:cs typeface="Verdana" pitchFamily="34" charset="0"/>
              </a:rPr>
              <a:t>carbon dioxide (CO</a:t>
            </a:r>
            <a:r>
              <a:rPr lang="en-GB" sz="1200" baseline="-25000" smtClean="0">
                <a:latin typeface="Verdana" pitchFamily="34" charset="0"/>
                <a:cs typeface="Verdana" pitchFamily="34" charset="0"/>
              </a:rPr>
              <a:t>2</a:t>
            </a:r>
            <a:r>
              <a:rPr lang="en-GB" sz="1200" smtClean="0">
                <a:latin typeface="Verdana" pitchFamily="34" charset="0"/>
                <a:cs typeface="Verdana" pitchFamily="34" charset="0"/>
              </a:rPr>
              <a:t>)</a:t>
            </a:r>
          </a:p>
          <a:p>
            <a:pPr lvl="1">
              <a:lnSpc>
                <a:spcPct val="120000"/>
              </a:lnSpc>
              <a:spcBef>
                <a:spcPts val="600"/>
              </a:spcBef>
            </a:pPr>
            <a:r>
              <a:rPr lang="en-GB" sz="1200" smtClean="0">
                <a:latin typeface="Verdana" pitchFamily="34" charset="0"/>
                <a:cs typeface="Verdana" pitchFamily="34" charset="0"/>
              </a:rPr>
              <a:t>Contributes to national sustainability goals</a:t>
            </a:r>
          </a:p>
          <a:p>
            <a:pPr>
              <a:lnSpc>
                <a:spcPct val="120000"/>
              </a:lnSpc>
              <a:spcBef>
                <a:spcPts val="600"/>
              </a:spcBef>
            </a:pPr>
            <a:r>
              <a:rPr lang="en-GB" sz="1400" smtClean="0">
                <a:latin typeface="Verdana" pitchFamily="34" charset="0"/>
                <a:cs typeface="Verdana" pitchFamily="34" charset="0"/>
              </a:rPr>
              <a:t>Energy Security</a:t>
            </a:r>
          </a:p>
          <a:p>
            <a:pPr lvl="1">
              <a:lnSpc>
                <a:spcPct val="120000"/>
              </a:lnSpc>
              <a:spcBef>
                <a:spcPts val="600"/>
              </a:spcBef>
            </a:pPr>
            <a:r>
              <a:rPr lang="en-GB" sz="1200" smtClean="0">
                <a:latin typeface="Verdana" pitchFamily="34" charset="0"/>
                <a:cs typeface="Verdana" pitchFamily="34" charset="0"/>
              </a:rPr>
              <a:t>Growing domestic fuel crops for transportation fuels for oil-poor countries</a:t>
            </a:r>
          </a:p>
          <a:p>
            <a:pPr lvl="1">
              <a:lnSpc>
                <a:spcPct val="120000"/>
              </a:lnSpc>
              <a:spcBef>
                <a:spcPts val="600"/>
              </a:spcBef>
            </a:pPr>
            <a:r>
              <a:rPr lang="en-GB" sz="1200" smtClean="0">
                <a:latin typeface="Verdana" pitchFamily="34" charset="0"/>
                <a:cs typeface="Verdana" pitchFamily="34" charset="0"/>
              </a:rPr>
              <a:t>Decrease reliance on oil imports and and difficult countries and oil price shocks</a:t>
            </a:r>
          </a:p>
          <a:p>
            <a:pPr>
              <a:lnSpc>
                <a:spcPct val="120000"/>
              </a:lnSpc>
              <a:spcBef>
                <a:spcPts val="600"/>
              </a:spcBef>
            </a:pPr>
            <a:r>
              <a:rPr lang="en-GB" sz="1400" smtClean="0">
                <a:latin typeface="Verdana" pitchFamily="34" charset="0"/>
                <a:cs typeface="Verdana" pitchFamily="34" charset="0"/>
              </a:rPr>
              <a:t>Oil Price</a:t>
            </a:r>
          </a:p>
          <a:p>
            <a:pPr lvl="1">
              <a:lnSpc>
                <a:spcPct val="120000"/>
              </a:lnSpc>
              <a:spcBef>
                <a:spcPts val="600"/>
              </a:spcBef>
            </a:pPr>
            <a:r>
              <a:rPr lang="en-GB" sz="1200" smtClean="0">
                <a:latin typeface="Verdana" pitchFamily="34" charset="0"/>
                <a:cs typeface="Verdana" pitchFamily="34" charset="0"/>
              </a:rPr>
              <a:t>Peak oil concerns as demand increases (especially in Asia) </a:t>
            </a:r>
          </a:p>
          <a:p>
            <a:pPr lvl="1">
              <a:lnSpc>
                <a:spcPct val="120000"/>
              </a:lnSpc>
              <a:spcBef>
                <a:spcPts val="600"/>
              </a:spcBef>
            </a:pPr>
            <a:r>
              <a:rPr lang="en-GB" sz="1200" smtClean="0">
                <a:latin typeface="Verdana" pitchFamily="34" charset="0"/>
                <a:cs typeface="Verdana" pitchFamily="34" charset="0"/>
              </a:rPr>
              <a:t>Long term oil price trend forecast to remain high</a:t>
            </a:r>
          </a:p>
          <a:p>
            <a:pPr>
              <a:lnSpc>
                <a:spcPct val="120000"/>
              </a:lnSpc>
              <a:spcBef>
                <a:spcPts val="600"/>
              </a:spcBef>
              <a:buFont typeface="Arial" charset="0"/>
              <a:buNone/>
            </a:pPr>
            <a:endParaRPr lang="en-GB" sz="1600" smtClean="0">
              <a:latin typeface="Verdana" pitchFamily="34" charset="0"/>
              <a:cs typeface="Verdana" pitchFamily="34" charset="0"/>
            </a:endParaRPr>
          </a:p>
          <a:p>
            <a:pPr>
              <a:buFont typeface="Arial" charset="0"/>
              <a:buNone/>
            </a:pPr>
            <a:endParaRPr lang="en-GB" smtClean="0">
              <a:latin typeface="Verdana" pitchFamily="34" charset="0"/>
              <a:cs typeface="Verdana" pitchFamily="34" charset="0"/>
            </a:endParaRPr>
          </a:p>
          <a:p>
            <a:pPr>
              <a:buFont typeface="Arial" charset="0"/>
              <a:buNone/>
            </a:pPr>
            <a:endParaRPr lang="en-GB" smtClean="0">
              <a:latin typeface="Verdana" pitchFamily="34" charset="0"/>
              <a:cs typeface="Verdana" pitchFamily="34" charset="0"/>
            </a:endParaRPr>
          </a:p>
        </p:txBody>
      </p:sp>
      <p:sp>
        <p:nvSpPr>
          <p:cNvPr id="19459" name="Slide Number Placeholder 6"/>
          <p:cNvSpPr>
            <a:spLocks noGrp="1"/>
          </p:cNvSpPr>
          <p:nvPr>
            <p:ph type="sldNum" sz="quarter" idx="12"/>
          </p:nvPr>
        </p:nvSpPr>
        <p:spPr bwMode="auto">
          <a:noFill/>
          <a:ln>
            <a:miter lim="800000"/>
            <a:headEnd/>
            <a:tailEnd/>
          </a:ln>
        </p:spPr>
        <p:txBody>
          <a:bodyPr/>
          <a:lstStyle/>
          <a:p>
            <a:fld id="{9BAB65D1-388D-471C-8819-A3E10F4FBEF5}" type="slidenum">
              <a:rPr lang="en-GB"/>
              <a:pPr/>
              <a:t>4</a:t>
            </a:fld>
            <a:endParaRPr lang="en-GB"/>
          </a:p>
        </p:txBody>
      </p:sp>
      <p:pic>
        <p:nvPicPr>
          <p:cNvPr id="19460" name="Picture 4" descr="QQ截图20110811115349"/>
          <p:cNvPicPr>
            <a:picLocks noChangeAspect="1" noChangeArrowheads="1"/>
          </p:cNvPicPr>
          <p:nvPr/>
        </p:nvPicPr>
        <p:blipFill>
          <a:blip r:embed="rId2"/>
          <a:srcRect/>
          <a:stretch>
            <a:fillRect/>
          </a:stretch>
        </p:blipFill>
        <p:spPr bwMode="auto">
          <a:xfrm>
            <a:off x="576263" y="4395788"/>
            <a:ext cx="4418012" cy="1830387"/>
          </a:xfrm>
          <a:prstGeom prst="rect">
            <a:avLst/>
          </a:prstGeom>
          <a:noFill/>
          <a:ln w="9525">
            <a:noFill/>
            <a:miter lim="800000"/>
            <a:headEnd/>
            <a:tailEnd/>
          </a:ln>
        </p:spPr>
      </p:pic>
      <p:sp>
        <p:nvSpPr>
          <p:cNvPr id="9" name="Rectangle 8"/>
          <p:cNvSpPr/>
          <p:nvPr/>
        </p:nvSpPr>
        <p:spPr>
          <a:xfrm>
            <a:off x="4875213" y="4900613"/>
            <a:ext cx="3683000" cy="461962"/>
          </a:xfrm>
          <a:prstGeom prst="rect">
            <a:avLst/>
          </a:prstGeom>
        </p:spPr>
        <p:txBody>
          <a:bodyPr>
            <a:spAutoFit/>
          </a:bodyPr>
          <a:lstStyle/>
          <a:p>
            <a:pPr algn="r" fontAlgn="auto">
              <a:spcBef>
                <a:spcPts val="0"/>
              </a:spcBef>
              <a:spcAft>
                <a:spcPts val="0"/>
              </a:spcAft>
              <a:defRPr/>
            </a:pPr>
            <a:r>
              <a:rPr lang="en-GB" sz="1200" dirty="0">
                <a:solidFill>
                  <a:schemeClr val="bg1">
                    <a:lumMod val="50000"/>
                  </a:schemeClr>
                </a:solidFill>
                <a:latin typeface="+mn-lt"/>
                <a:cs typeface="+mn-cs"/>
              </a:rPr>
              <a:t>CNE technology typically economic at equivalent to</a:t>
            </a:r>
            <a:br>
              <a:rPr lang="en-GB" sz="1200" dirty="0">
                <a:solidFill>
                  <a:schemeClr val="bg1">
                    <a:lumMod val="50000"/>
                  </a:schemeClr>
                </a:solidFill>
                <a:latin typeface="+mn-lt"/>
                <a:cs typeface="+mn-cs"/>
              </a:rPr>
            </a:br>
            <a:r>
              <a:rPr lang="en-GB" sz="1200" dirty="0">
                <a:solidFill>
                  <a:schemeClr val="bg1">
                    <a:lumMod val="50000"/>
                  </a:schemeClr>
                </a:solidFill>
                <a:latin typeface="+mn-lt"/>
                <a:cs typeface="+mn-cs"/>
              </a:rPr>
              <a:t> $80 per barrel of oil</a:t>
            </a:r>
          </a:p>
        </p:txBody>
      </p:sp>
      <p:cxnSp>
        <p:nvCxnSpPr>
          <p:cNvPr id="11" name="Straight Connector 10"/>
          <p:cNvCxnSpPr/>
          <p:nvPr/>
        </p:nvCxnSpPr>
        <p:spPr>
          <a:xfrm flipV="1">
            <a:off x="2143125" y="5427663"/>
            <a:ext cx="6415088" cy="22225"/>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19463" name="Rectangle 11"/>
          <p:cNvSpPr>
            <a:spLocks noChangeArrowheads="1"/>
          </p:cNvSpPr>
          <p:nvPr/>
        </p:nvSpPr>
        <p:spPr bwMode="auto">
          <a:xfrm>
            <a:off x="4899025" y="5449888"/>
            <a:ext cx="3659188" cy="461962"/>
          </a:xfrm>
          <a:prstGeom prst="rect">
            <a:avLst/>
          </a:prstGeom>
          <a:noFill/>
          <a:ln w="9525">
            <a:noFill/>
            <a:miter lim="800000"/>
            <a:headEnd/>
            <a:tailEnd/>
          </a:ln>
        </p:spPr>
        <p:txBody>
          <a:bodyPr>
            <a:spAutoFit/>
          </a:bodyPr>
          <a:lstStyle/>
          <a:p>
            <a:pPr algn="r"/>
            <a:r>
              <a:rPr lang="en-GB" sz="1200">
                <a:solidFill>
                  <a:srgbClr val="7F7F7F"/>
                </a:solidFill>
                <a:latin typeface="Calibri" pitchFamily="34" charset="0"/>
              </a:rPr>
              <a:t>CNE researching technology that will be economic at</a:t>
            </a:r>
            <a:br>
              <a:rPr lang="en-GB" sz="1200">
                <a:solidFill>
                  <a:srgbClr val="7F7F7F"/>
                </a:solidFill>
                <a:latin typeface="Calibri" pitchFamily="34" charset="0"/>
              </a:rPr>
            </a:br>
            <a:r>
              <a:rPr lang="en-GB" sz="1200">
                <a:solidFill>
                  <a:srgbClr val="7F7F7F"/>
                </a:solidFill>
                <a:latin typeface="Calibri" pitchFamily="34" charset="0"/>
              </a:rPr>
              <a:t>equivalent to $60 per barrel of oil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mtClean="0">
                <a:latin typeface="Verdana" pitchFamily="34" charset="0"/>
                <a:cs typeface="Verdana" pitchFamily="34" charset="0"/>
              </a:rPr>
              <a:t>Global Growth Forecast for Bioenergy Projects</a:t>
            </a:r>
          </a:p>
        </p:txBody>
      </p:sp>
      <p:sp>
        <p:nvSpPr>
          <p:cNvPr id="20482" name="Text Placeholder 5"/>
          <p:cNvSpPr>
            <a:spLocks noGrp="1"/>
          </p:cNvSpPr>
          <p:nvPr>
            <p:ph type="body" idx="1"/>
          </p:nvPr>
        </p:nvSpPr>
        <p:spPr>
          <a:xfrm>
            <a:off x="457200" y="1041400"/>
            <a:ext cx="4040188" cy="639763"/>
          </a:xfrm>
        </p:spPr>
        <p:txBody>
          <a:bodyPr/>
          <a:lstStyle/>
          <a:p>
            <a:r>
              <a:rPr lang="en-US" altLang="zh-CN" sz="1400" smtClean="0">
                <a:latin typeface="Verdana" pitchFamily="34" charset="0"/>
                <a:ea typeface="宋体" pitchFamily="2" charset="-122"/>
              </a:rPr>
              <a:t>Chinese Domestic Market Demand</a:t>
            </a:r>
          </a:p>
        </p:txBody>
      </p:sp>
      <p:sp>
        <p:nvSpPr>
          <p:cNvPr id="7" name="Content Placeholder 6"/>
          <p:cNvSpPr>
            <a:spLocks noGrp="1"/>
          </p:cNvSpPr>
          <p:nvPr>
            <p:ph sz="half" idx="2"/>
          </p:nvPr>
        </p:nvSpPr>
        <p:spPr>
          <a:xfrm>
            <a:off x="457200" y="1857375"/>
            <a:ext cx="4040188" cy="4352925"/>
          </a:xfrm>
        </p:spPr>
        <p:txBody>
          <a:bodyPr>
            <a:normAutofit/>
          </a:bodyPr>
          <a:lstStyle/>
          <a:p>
            <a:pPr>
              <a:lnSpc>
                <a:spcPct val="120000"/>
              </a:lnSpc>
              <a:spcBef>
                <a:spcPts val="300"/>
              </a:spcBef>
            </a:pPr>
            <a:r>
              <a:rPr lang="en-GB" sz="1400" smtClean="0">
                <a:latin typeface="Verdana" pitchFamily="34" charset="0"/>
                <a:cs typeface="Verdana" pitchFamily="34" charset="0"/>
              </a:rPr>
              <a:t>China is a net importer of oil, and the second largest consumer of oil after the US:</a:t>
            </a:r>
          </a:p>
          <a:p>
            <a:pPr lvl="1">
              <a:lnSpc>
                <a:spcPct val="120000"/>
              </a:lnSpc>
              <a:spcBef>
                <a:spcPts val="300"/>
              </a:spcBef>
            </a:pPr>
            <a:r>
              <a:rPr lang="en-GB" sz="1200" smtClean="0">
                <a:latin typeface="Verdana" pitchFamily="34" charset="0"/>
                <a:cs typeface="Verdana" pitchFamily="34" charset="0"/>
              </a:rPr>
              <a:t>Domestic power consumption forecast to grow to 20% p.a</a:t>
            </a:r>
          </a:p>
          <a:p>
            <a:pPr lvl="1">
              <a:lnSpc>
                <a:spcPct val="120000"/>
              </a:lnSpc>
              <a:spcBef>
                <a:spcPts val="300"/>
              </a:spcBef>
            </a:pPr>
            <a:r>
              <a:rPr lang="en-GB" sz="1200" smtClean="0">
                <a:latin typeface="Verdana" pitchFamily="34" charset="0"/>
                <a:cs typeface="Verdana" pitchFamily="34" charset="0"/>
              </a:rPr>
              <a:t>New car sales overtaken US, and car ownership expected to double by 2020</a:t>
            </a:r>
          </a:p>
          <a:p>
            <a:pPr>
              <a:lnSpc>
                <a:spcPct val="120000"/>
              </a:lnSpc>
              <a:spcBef>
                <a:spcPts val="300"/>
              </a:spcBef>
            </a:pPr>
            <a:r>
              <a:rPr lang="en-GB" sz="1400" smtClean="0">
                <a:latin typeface="Verdana" pitchFamily="34" charset="0"/>
                <a:cs typeface="Verdana" pitchFamily="34" charset="0"/>
              </a:rPr>
              <a:t>NDRC forecasts bioethanol production will will increase to 10m tons in 2020</a:t>
            </a:r>
          </a:p>
          <a:p>
            <a:pPr>
              <a:lnSpc>
                <a:spcPct val="120000"/>
              </a:lnSpc>
              <a:spcBef>
                <a:spcPts val="300"/>
              </a:spcBef>
            </a:pPr>
            <a:r>
              <a:rPr lang="en-GB" sz="1400" smtClean="0">
                <a:latin typeface="Verdana" pitchFamily="34" charset="0"/>
                <a:cs typeface="Verdana" pitchFamily="34" charset="0"/>
              </a:rPr>
              <a:t>Novozymes and Mckinsey predict that </a:t>
            </a:r>
            <a:r>
              <a:rPr lang="en-GB" sz="1400" b="1" smtClean="0">
                <a:latin typeface="Verdana" pitchFamily="34" charset="0"/>
                <a:cs typeface="Verdana" pitchFamily="34" charset="0"/>
              </a:rPr>
              <a:t>cellulosic bioethanol </a:t>
            </a:r>
            <a:r>
              <a:rPr lang="en-GB" sz="1400" smtClean="0">
                <a:latin typeface="Verdana" pitchFamily="34" charset="0"/>
                <a:cs typeface="Verdana" pitchFamily="34" charset="0"/>
              </a:rPr>
              <a:t>could be substituted for 31m tons of gasoline in China by 2020, cutting the nation's oil imports by 10%</a:t>
            </a:r>
            <a:endParaRPr lang="en-GB" sz="1300" smtClean="0">
              <a:latin typeface="Verdana" pitchFamily="34" charset="0"/>
              <a:cs typeface="Verdana" pitchFamily="34" charset="0"/>
            </a:endParaRPr>
          </a:p>
        </p:txBody>
      </p:sp>
      <p:sp>
        <p:nvSpPr>
          <p:cNvPr id="20484" name="Text Placeholder 7"/>
          <p:cNvSpPr>
            <a:spLocks noGrp="1"/>
          </p:cNvSpPr>
          <p:nvPr>
            <p:ph type="body" sz="quarter" idx="3"/>
          </p:nvPr>
        </p:nvSpPr>
        <p:spPr>
          <a:xfrm>
            <a:off x="4645025" y="1041400"/>
            <a:ext cx="4041775" cy="639763"/>
          </a:xfrm>
        </p:spPr>
        <p:txBody>
          <a:bodyPr/>
          <a:lstStyle/>
          <a:p>
            <a:r>
              <a:rPr lang="en-GB" sz="1400" smtClean="0">
                <a:latin typeface="Verdana" pitchFamily="34" charset="0"/>
                <a:cs typeface="Verdana" pitchFamily="34" charset="0"/>
              </a:rPr>
              <a:t>Global Market Demand</a:t>
            </a:r>
          </a:p>
        </p:txBody>
      </p:sp>
      <p:sp>
        <p:nvSpPr>
          <p:cNvPr id="20485" name="Content Placeholder 8"/>
          <p:cNvSpPr>
            <a:spLocks noGrp="1"/>
          </p:cNvSpPr>
          <p:nvPr>
            <p:ph sz="quarter" idx="4"/>
          </p:nvPr>
        </p:nvSpPr>
        <p:spPr>
          <a:xfrm>
            <a:off x="4645025" y="1857375"/>
            <a:ext cx="4041775" cy="3024188"/>
          </a:xfrm>
        </p:spPr>
        <p:txBody>
          <a:bodyPr/>
          <a:lstStyle/>
          <a:p>
            <a:pPr>
              <a:lnSpc>
                <a:spcPct val="130000"/>
              </a:lnSpc>
              <a:spcBef>
                <a:spcPts val="938"/>
              </a:spcBef>
            </a:pPr>
            <a:r>
              <a:rPr lang="en-GB" sz="1400" smtClean="0">
                <a:latin typeface="Verdana" pitchFamily="34" charset="0"/>
                <a:cs typeface="Verdana" pitchFamily="34" charset="0"/>
              </a:rPr>
              <a:t>Biofuel blending targets being implemented globally (</a:t>
            </a:r>
            <a:r>
              <a:rPr lang="en-GB" sz="1200" smtClean="0">
                <a:latin typeface="Verdana" pitchFamily="34" charset="0"/>
                <a:cs typeface="Verdana" pitchFamily="34" charset="0"/>
              </a:rPr>
              <a:t>10% of road fuels in the EU by 2020) </a:t>
            </a:r>
          </a:p>
          <a:p>
            <a:pPr>
              <a:lnSpc>
                <a:spcPct val="130000"/>
              </a:lnSpc>
              <a:spcBef>
                <a:spcPts val="938"/>
              </a:spcBef>
            </a:pPr>
            <a:r>
              <a:rPr lang="en-GB" sz="1400" smtClean="0">
                <a:latin typeface="Verdana" pitchFamily="34" charset="0"/>
                <a:cs typeface="Verdana" pitchFamily="34" charset="0"/>
              </a:rPr>
              <a:t>Biobutanol may become the aviation fuel of the future (Virgin Atlantic expect commercialisation as early as 2015</a:t>
            </a:r>
          </a:p>
        </p:txBody>
      </p:sp>
      <p:sp>
        <p:nvSpPr>
          <p:cNvPr id="20486" name="Slide Number Placeholder 4"/>
          <p:cNvSpPr>
            <a:spLocks noGrp="1"/>
          </p:cNvSpPr>
          <p:nvPr>
            <p:ph type="sldNum" sz="quarter" idx="12"/>
          </p:nvPr>
        </p:nvSpPr>
        <p:spPr bwMode="auto">
          <a:noFill/>
          <a:ln>
            <a:miter lim="800000"/>
            <a:headEnd/>
            <a:tailEnd/>
          </a:ln>
        </p:spPr>
        <p:txBody>
          <a:bodyPr/>
          <a:lstStyle/>
          <a:p>
            <a:fld id="{20E1A444-5A7D-49DE-A8F0-394898907C7B}" type="slidenum">
              <a:rPr lang="en-GB"/>
              <a:pPr/>
              <a:t>5</a:t>
            </a:fld>
            <a:endParaRPr lang="en-GB"/>
          </a:p>
        </p:txBody>
      </p:sp>
      <p:sp>
        <p:nvSpPr>
          <p:cNvPr id="20487" name="Rectangle 10"/>
          <p:cNvSpPr>
            <a:spLocks noChangeArrowheads="1"/>
          </p:cNvSpPr>
          <p:nvPr/>
        </p:nvSpPr>
        <p:spPr bwMode="auto">
          <a:xfrm>
            <a:off x="4645025" y="5148263"/>
            <a:ext cx="4041775" cy="752475"/>
          </a:xfrm>
          <a:prstGeom prst="rect">
            <a:avLst/>
          </a:prstGeom>
          <a:solidFill>
            <a:srgbClr val="1F7BD6">
              <a:alpha val="25098"/>
            </a:srgbClr>
          </a:solidFill>
          <a:ln w="9525">
            <a:noFill/>
            <a:miter lim="800000"/>
            <a:headEnd/>
            <a:tailEnd/>
          </a:ln>
        </p:spPr>
        <p:txBody>
          <a:bodyPr>
            <a:spAutoFit/>
          </a:bodyPr>
          <a:lstStyle/>
          <a:p>
            <a:pPr algn="just">
              <a:lnSpc>
                <a:spcPct val="120000"/>
              </a:lnSpc>
              <a:spcBef>
                <a:spcPct val="100000"/>
              </a:spcBef>
            </a:pPr>
            <a:r>
              <a:rPr lang="en-GB" sz="1200" i="1">
                <a:latin typeface="Verdana" pitchFamily="34" charset="0"/>
              </a:rPr>
              <a:t>Bioenergy is widely considered to be one of the key alternatives to fossil fuel use because of its easy acquisition and clean emissions.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smtClean="0">
                <a:latin typeface="Verdana" pitchFamily="34" charset="0"/>
                <a:cs typeface="Verdana" pitchFamily="34" charset="0"/>
              </a:rPr>
              <a:t>Bioenergy Technology Provider</a:t>
            </a:r>
          </a:p>
        </p:txBody>
      </p:sp>
      <p:sp>
        <p:nvSpPr>
          <p:cNvPr id="21506" name="Content Placeholder 2"/>
          <p:cNvSpPr>
            <a:spLocks noGrp="1"/>
          </p:cNvSpPr>
          <p:nvPr>
            <p:ph idx="1"/>
          </p:nvPr>
        </p:nvSpPr>
        <p:spPr>
          <a:xfrm>
            <a:off x="457200" y="1241425"/>
            <a:ext cx="4979988" cy="5127625"/>
          </a:xfrm>
        </p:spPr>
        <p:txBody>
          <a:bodyPr/>
          <a:lstStyle/>
          <a:p>
            <a:pPr>
              <a:lnSpc>
                <a:spcPct val="120000"/>
              </a:lnSpc>
              <a:spcBef>
                <a:spcPts val="400"/>
              </a:spcBef>
            </a:pPr>
            <a:r>
              <a:rPr lang="en-GB" sz="1400" smtClean="0">
                <a:latin typeface="Verdana" pitchFamily="34" charset="0"/>
                <a:cs typeface="Verdana" pitchFamily="34" charset="0"/>
              </a:rPr>
              <a:t>Commercialising Patented Technology</a:t>
            </a:r>
          </a:p>
          <a:p>
            <a:pPr lvl="1">
              <a:lnSpc>
                <a:spcPct val="120000"/>
              </a:lnSpc>
              <a:spcBef>
                <a:spcPts val="400"/>
              </a:spcBef>
            </a:pPr>
            <a:r>
              <a:rPr lang="en-GB" sz="1200" smtClean="0">
                <a:latin typeface="Verdana" pitchFamily="34" charset="0"/>
                <a:cs typeface="Verdana" pitchFamily="34" charset="0"/>
              </a:rPr>
              <a:t>In collaborations with China Academy of Sciences (“CAS”) / Guangdong Institute of Energy Conversion (“GIEC”)</a:t>
            </a:r>
          </a:p>
          <a:p>
            <a:pPr lvl="1">
              <a:lnSpc>
                <a:spcPct val="120000"/>
              </a:lnSpc>
              <a:spcBef>
                <a:spcPts val="400"/>
              </a:spcBef>
            </a:pPr>
            <a:r>
              <a:rPr lang="en-GB" sz="1200" smtClean="0">
                <a:latin typeface="Verdana" pitchFamily="34" charset="0"/>
                <a:cs typeface="Verdana" pitchFamily="34" charset="0"/>
              </a:rPr>
              <a:t>12 patents owned and being commercialised by CNE</a:t>
            </a:r>
          </a:p>
          <a:p>
            <a:pPr>
              <a:lnSpc>
                <a:spcPct val="120000"/>
              </a:lnSpc>
              <a:spcBef>
                <a:spcPts val="400"/>
              </a:spcBef>
            </a:pPr>
            <a:r>
              <a:rPr lang="en-GB" sz="1400" smtClean="0">
                <a:latin typeface="Verdana" pitchFamily="34" charset="0"/>
                <a:cs typeface="Verdana" pitchFamily="34" charset="0"/>
              </a:rPr>
              <a:t>Key Processes</a:t>
            </a:r>
          </a:p>
          <a:p>
            <a:pPr lvl="1">
              <a:lnSpc>
                <a:spcPct val="120000"/>
              </a:lnSpc>
              <a:spcBef>
                <a:spcPts val="400"/>
              </a:spcBef>
            </a:pPr>
            <a:r>
              <a:rPr lang="en-GB" sz="1200" smtClean="0">
                <a:latin typeface="Verdana" pitchFamily="34" charset="0"/>
                <a:cs typeface="Verdana" pitchFamily="34" charset="0"/>
              </a:rPr>
              <a:t>Fermentation of feedstock into alcohol</a:t>
            </a:r>
          </a:p>
          <a:p>
            <a:pPr lvl="1">
              <a:lnSpc>
                <a:spcPct val="120000"/>
              </a:lnSpc>
              <a:spcBef>
                <a:spcPts val="400"/>
              </a:spcBef>
            </a:pPr>
            <a:r>
              <a:rPr lang="en-GB" sz="1200" smtClean="0">
                <a:latin typeface="Verdana" pitchFamily="34" charset="0"/>
                <a:cs typeface="Verdana" pitchFamily="34" charset="0"/>
              </a:rPr>
              <a:t>Distillation of alcohol into ethanol </a:t>
            </a:r>
          </a:p>
          <a:p>
            <a:pPr lvl="1">
              <a:lnSpc>
                <a:spcPct val="120000"/>
              </a:lnSpc>
              <a:spcBef>
                <a:spcPts val="400"/>
              </a:spcBef>
            </a:pPr>
            <a:r>
              <a:rPr lang="en-GB" sz="1200" smtClean="0">
                <a:latin typeface="Verdana" pitchFamily="34" charset="0"/>
                <a:cs typeface="Verdana" pitchFamily="34" charset="0"/>
              </a:rPr>
              <a:t>Dehydration of ethanol to produce pure fuel grade products</a:t>
            </a:r>
          </a:p>
          <a:p>
            <a:pPr lvl="1">
              <a:lnSpc>
                <a:spcPct val="120000"/>
              </a:lnSpc>
              <a:spcBef>
                <a:spcPts val="400"/>
              </a:spcBef>
            </a:pPr>
            <a:r>
              <a:rPr lang="en-GB" sz="1200" smtClean="0">
                <a:latin typeface="Verdana" pitchFamily="34" charset="0"/>
                <a:cs typeface="Verdana" pitchFamily="34" charset="0"/>
              </a:rPr>
              <a:t>Energy efficiency and recycling of waste biogases</a:t>
            </a:r>
          </a:p>
          <a:p>
            <a:pPr>
              <a:lnSpc>
                <a:spcPct val="120000"/>
              </a:lnSpc>
              <a:spcBef>
                <a:spcPts val="400"/>
              </a:spcBef>
            </a:pPr>
            <a:r>
              <a:rPr lang="en-GB" sz="1400" smtClean="0">
                <a:latin typeface="Verdana" pitchFamily="34" charset="0"/>
                <a:cs typeface="Verdana" pitchFamily="34" charset="0"/>
              </a:rPr>
              <a:t>Primary Feed Stocks</a:t>
            </a:r>
          </a:p>
          <a:p>
            <a:pPr lvl="1">
              <a:lnSpc>
                <a:spcPct val="120000"/>
              </a:lnSpc>
              <a:spcBef>
                <a:spcPts val="400"/>
              </a:spcBef>
            </a:pPr>
            <a:r>
              <a:rPr lang="en-GB" sz="1200" smtClean="0">
                <a:latin typeface="Verdana" pitchFamily="34" charset="0"/>
                <a:cs typeface="Verdana" pitchFamily="34" charset="0"/>
              </a:rPr>
              <a:t>Starch (cassava, corn)</a:t>
            </a:r>
          </a:p>
          <a:p>
            <a:pPr lvl="1">
              <a:lnSpc>
                <a:spcPct val="120000"/>
              </a:lnSpc>
              <a:spcBef>
                <a:spcPts val="400"/>
              </a:spcBef>
            </a:pPr>
            <a:r>
              <a:rPr lang="en-GB" sz="1200" smtClean="0">
                <a:latin typeface="Verdana" pitchFamily="34" charset="0"/>
                <a:cs typeface="Verdana" pitchFamily="34" charset="0"/>
              </a:rPr>
              <a:t>Sugar</a:t>
            </a:r>
          </a:p>
          <a:p>
            <a:pPr lvl="1">
              <a:lnSpc>
                <a:spcPct val="120000"/>
              </a:lnSpc>
              <a:spcBef>
                <a:spcPts val="400"/>
              </a:spcBef>
            </a:pPr>
            <a:r>
              <a:rPr lang="en-GB" sz="1200" smtClean="0">
                <a:latin typeface="Verdana" pitchFamily="34" charset="0"/>
                <a:cs typeface="Verdana" pitchFamily="34" charset="0"/>
              </a:rPr>
              <a:t>Cellullosic waste and other non-foods </a:t>
            </a:r>
            <a:r>
              <a:rPr lang="en-GB" sz="1200" baseline="30000" smtClean="0">
                <a:latin typeface="Verdana" pitchFamily="34" charset="0"/>
                <a:cs typeface="Verdana" pitchFamily="34" charset="0"/>
              </a:rPr>
              <a:t>*2011/12</a:t>
            </a:r>
            <a:endParaRPr lang="en-GB" sz="1200" smtClean="0">
              <a:latin typeface="Verdana" pitchFamily="34" charset="0"/>
              <a:cs typeface="Verdana" pitchFamily="34" charset="0"/>
            </a:endParaRPr>
          </a:p>
          <a:p>
            <a:pPr>
              <a:lnSpc>
                <a:spcPct val="120000"/>
              </a:lnSpc>
              <a:spcBef>
                <a:spcPts val="400"/>
              </a:spcBef>
            </a:pPr>
            <a:r>
              <a:rPr lang="en-GB" sz="1400" smtClean="0">
                <a:latin typeface="Verdana" pitchFamily="34" charset="0"/>
                <a:cs typeface="Verdana" pitchFamily="34" charset="0"/>
              </a:rPr>
              <a:t>Products</a:t>
            </a:r>
          </a:p>
          <a:p>
            <a:pPr lvl="1">
              <a:lnSpc>
                <a:spcPct val="120000"/>
              </a:lnSpc>
              <a:spcBef>
                <a:spcPts val="400"/>
              </a:spcBef>
            </a:pPr>
            <a:r>
              <a:rPr lang="en-GB" sz="1200" smtClean="0">
                <a:latin typeface="Verdana" pitchFamily="34" charset="0"/>
                <a:cs typeface="Verdana" pitchFamily="34" charset="0"/>
              </a:rPr>
              <a:t>Fuel grade bioethanol and biobutanol </a:t>
            </a:r>
            <a:r>
              <a:rPr lang="en-GB" sz="1200" baseline="30000" smtClean="0">
                <a:latin typeface="Verdana" pitchFamily="34" charset="0"/>
                <a:cs typeface="Verdana" pitchFamily="34" charset="0"/>
              </a:rPr>
              <a:t>*2011/12</a:t>
            </a:r>
          </a:p>
          <a:p>
            <a:pPr lvl="1">
              <a:lnSpc>
                <a:spcPct val="120000"/>
              </a:lnSpc>
              <a:spcBef>
                <a:spcPts val="400"/>
              </a:spcBef>
            </a:pPr>
            <a:r>
              <a:rPr lang="en-GB" sz="1200" smtClean="0">
                <a:latin typeface="Verdana" pitchFamily="34" charset="0"/>
                <a:cs typeface="Verdana" pitchFamily="34" charset="0"/>
              </a:rPr>
              <a:t>Edible Alcohols</a:t>
            </a:r>
          </a:p>
          <a:p>
            <a:pPr lvl="1">
              <a:lnSpc>
                <a:spcPct val="120000"/>
              </a:lnSpc>
              <a:spcBef>
                <a:spcPts val="400"/>
              </a:spcBef>
            </a:pPr>
            <a:r>
              <a:rPr lang="en-GB" sz="1200" smtClean="0">
                <a:latin typeface="Verdana" pitchFamily="34" charset="0"/>
                <a:cs typeface="Verdana" pitchFamily="34" charset="0"/>
              </a:rPr>
              <a:t>Alcohols for medicine and cosmetics</a:t>
            </a:r>
          </a:p>
        </p:txBody>
      </p:sp>
      <p:sp>
        <p:nvSpPr>
          <p:cNvPr id="21507" name="Slide Number Placeholder 4"/>
          <p:cNvSpPr>
            <a:spLocks noGrp="1"/>
          </p:cNvSpPr>
          <p:nvPr>
            <p:ph type="sldNum" sz="quarter" idx="12"/>
          </p:nvPr>
        </p:nvSpPr>
        <p:spPr bwMode="auto">
          <a:noFill/>
          <a:ln>
            <a:miter lim="800000"/>
            <a:headEnd/>
            <a:tailEnd/>
          </a:ln>
        </p:spPr>
        <p:txBody>
          <a:bodyPr/>
          <a:lstStyle/>
          <a:p>
            <a:fld id="{6B6C2E37-2160-4C3F-AE0D-321F728DD81A}" type="slidenum">
              <a:rPr lang="en-GB"/>
              <a:pPr/>
              <a:t>6</a:t>
            </a:fld>
            <a:endParaRPr lang="en-GB"/>
          </a:p>
        </p:txBody>
      </p:sp>
      <p:pic>
        <p:nvPicPr>
          <p:cNvPr id="21508" name="Picture 5" descr="CNE J'ian  096 (1).jpg"/>
          <p:cNvPicPr>
            <a:picLocks noChangeAspect="1"/>
          </p:cNvPicPr>
          <p:nvPr/>
        </p:nvPicPr>
        <p:blipFill>
          <a:blip r:embed="rId2"/>
          <a:srcRect l="9494" t="18457" r="13892"/>
          <a:stretch>
            <a:fillRect/>
          </a:stretch>
        </p:blipFill>
        <p:spPr bwMode="auto">
          <a:xfrm>
            <a:off x="5826125" y="1436688"/>
            <a:ext cx="2860675" cy="2284412"/>
          </a:xfrm>
          <a:prstGeom prst="rect">
            <a:avLst/>
          </a:prstGeom>
          <a:noFill/>
          <a:ln w="9525">
            <a:noFill/>
            <a:miter lim="800000"/>
            <a:headEnd/>
            <a:tailEnd/>
          </a:ln>
        </p:spPr>
      </p:pic>
      <p:pic>
        <p:nvPicPr>
          <p:cNvPr id="21509" name="Picture 7" descr="CNE J'ian  097 (1).jpg"/>
          <p:cNvPicPr>
            <a:picLocks noChangeAspect="1"/>
          </p:cNvPicPr>
          <p:nvPr/>
        </p:nvPicPr>
        <p:blipFill>
          <a:blip r:embed="rId3"/>
          <a:srcRect/>
          <a:stretch>
            <a:fillRect/>
          </a:stretch>
        </p:blipFill>
        <p:spPr bwMode="auto">
          <a:xfrm>
            <a:off x="5826125" y="3962400"/>
            <a:ext cx="2860675" cy="21447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smtClean="0">
                <a:latin typeface="Verdana" pitchFamily="34" charset="0"/>
                <a:cs typeface="Verdana" pitchFamily="34" charset="0"/>
              </a:rPr>
              <a:t>Biorefinery Process</a:t>
            </a:r>
          </a:p>
        </p:txBody>
      </p:sp>
      <p:sp>
        <p:nvSpPr>
          <p:cNvPr id="22530" name="Slide Number Placeholder 3"/>
          <p:cNvSpPr>
            <a:spLocks noGrp="1"/>
          </p:cNvSpPr>
          <p:nvPr>
            <p:ph type="sldNum" sz="quarter" idx="12"/>
          </p:nvPr>
        </p:nvSpPr>
        <p:spPr bwMode="auto">
          <a:noFill/>
          <a:ln>
            <a:miter lim="800000"/>
            <a:headEnd/>
            <a:tailEnd/>
          </a:ln>
        </p:spPr>
        <p:txBody>
          <a:bodyPr/>
          <a:lstStyle/>
          <a:p>
            <a:fld id="{F94F27B5-1C55-4440-AAB2-7C0C4C2BB3C1}" type="slidenum">
              <a:rPr lang="en-GB"/>
              <a:pPr/>
              <a:t>7</a:t>
            </a:fld>
            <a:endParaRPr lang="en-GB"/>
          </a:p>
        </p:txBody>
      </p:sp>
      <p:pic>
        <p:nvPicPr>
          <p:cNvPr id="22531" name="Picture 4"/>
          <p:cNvPicPr>
            <a:picLocks noChangeAspect="1"/>
          </p:cNvPicPr>
          <p:nvPr/>
        </p:nvPicPr>
        <p:blipFill>
          <a:blip r:embed="rId2"/>
          <a:srcRect/>
          <a:stretch>
            <a:fillRect/>
          </a:stretch>
        </p:blipFill>
        <p:spPr bwMode="auto">
          <a:xfrm>
            <a:off x="863600" y="1114425"/>
            <a:ext cx="6827838" cy="52006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mtClean="0">
                <a:latin typeface="Verdana" pitchFamily="34" charset="0"/>
                <a:cs typeface="Verdana" pitchFamily="34" charset="0"/>
              </a:rPr>
              <a:t>Construction, Procurement and Engineering (CPE) Solutions</a:t>
            </a:r>
          </a:p>
        </p:txBody>
      </p:sp>
      <p:sp>
        <p:nvSpPr>
          <p:cNvPr id="23554" name="Content Placeholder 2"/>
          <p:cNvSpPr>
            <a:spLocks noGrp="1"/>
          </p:cNvSpPr>
          <p:nvPr>
            <p:ph idx="1"/>
          </p:nvPr>
        </p:nvSpPr>
        <p:spPr>
          <a:xfrm>
            <a:off x="457200" y="1241425"/>
            <a:ext cx="4114800" cy="4884738"/>
          </a:xfrm>
        </p:spPr>
        <p:txBody>
          <a:bodyPr/>
          <a:lstStyle/>
          <a:p>
            <a:pPr>
              <a:lnSpc>
                <a:spcPct val="120000"/>
              </a:lnSpc>
              <a:buFont typeface="Arial" charset="0"/>
              <a:buNone/>
            </a:pPr>
            <a:r>
              <a:rPr lang="en-GB" sz="1400" b="1" smtClean="0">
                <a:latin typeface="Verdana" pitchFamily="34" charset="0"/>
                <a:cs typeface="Verdana" pitchFamily="34" charset="0"/>
              </a:rPr>
              <a:t>Full Solution Provider</a:t>
            </a:r>
          </a:p>
          <a:p>
            <a:pPr>
              <a:lnSpc>
                <a:spcPct val="120000"/>
              </a:lnSpc>
              <a:buFont typeface="Arial" charset="0"/>
              <a:buNone/>
            </a:pPr>
            <a:endParaRPr lang="en-GB" sz="1400" smtClean="0">
              <a:latin typeface="Verdana" pitchFamily="34" charset="0"/>
              <a:cs typeface="Verdana" pitchFamily="34" charset="0"/>
            </a:endParaRPr>
          </a:p>
          <a:p>
            <a:pPr>
              <a:lnSpc>
                <a:spcPct val="120000"/>
              </a:lnSpc>
            </a:pPr>
            <a:r>
              <a:rPr lang="en-GB" sz="1400" smtClean="0">
                <a:latin typeface="Verdana" pitchFamily="34" charset="0"/>
                <a:cs typeface="Verdana" pitchFamily="34" charset="0"/>
              </a:rPr>
              <a:t>Head office, Guangzhou </a:t>
            </a:r>
          </a:p>
          <a:p>
            <a:pPr lvl="1">
              <a:lnSpc>
                <a:spcPct val="120000"/>
              </a:lnSpc>
            </a:pPr>
            <a:r>
              <a:rPr lang="en-GB" sz="1200" smtClean="0">
                <a:latin typeface="Verdana" pitchFamily="34" charset="0"/>
                <a:cs typeface="Verdana" pitchFamily="34" charset="0"/>
              </a:rPr>
              <a:t>Business development team</a:t>
            </a:r>
          </a:p>
          <a:p>
            <a:pPr lvl="1">
              <a:lnSpc>
                <a:spcPct val="120000"/>
              </a:lnSpc>
            </a:pPr>
            <a:r>
              <a:rPr lang="en-GB" sz="1200" smtClean="0">
                <a:latin typeface="Verdana" pitchFamily="34" charset="0"/>
                <a:cs typeface="Verdana" pitchFamily="34" charset="0"/>
              </a:rPr>
              <a:t>Plant design</a:t>
            </a:r>
          </a:p>
          <a:p>
            <a:pPr lvl="1">
              <a:lnSpc>
                <a:spcPct val="120000"/>
              </a:lnSpc>
            </a:pPr>
            <a:r>
              <a:rPr lang="en-GB" sz="1200" smtClean="0">
                <a:latin typeface="Verdana" pitchFamily="34" charset="0"/>
                <a:cs typeface="Verdana" pitchFamily="34" charset="0"/>
              </a:rPr>
              <a:t>Project Management</a:t>
            </a:r>
          </a:p>
          <a:p>
            <a:pPr>
              <a:lnSpc>
                <a:spcPct val="120000"/>
              </a:lnSpc>
            </a:pPr>
            <a:r>
              <a:rPr lang="en-GB" sz="1400" smtClean="0">
                <a:latin typeface="Verdana" pitchFamily="34" charset="0"/>
                <a:cs typeface="Verdana" pitchFamily="34" charset="0"/>
              </a:rPr>
              <a:t>Manufacturing plant, Guangdong</a:t>
            </a:r>
          </a:p>
          <a:p>
            <a:pPr lvl="1">
              <a:lnSpc>
                <a:spcPct val="120000"/>
              </a:lnSpc>
            </a:pPr>
            <a:r>
              <a:rPr lang="en-GB" sz="1200" smtClean="0">
                <a:latin typeface="Verdana" pitchFamily="34" charset="0"/>
                <a:cs typeface="Verdana" pitchFamily="34" charset="0"/>
              </a:rPr>
              <a:t>Procurement</a:t>
            </a:r>
          </a:p>
          <a:p>
            <a:pPr lvl="1">
              <a:lnSpc>
                <a:spcPct val="120000"/>
              </a:lnSpc>
            </a:pPr>
            <a:r>
              <a:rPr lang="en-GB" sz="1200" smtClean="0">
                <a:latin typeface="Verdana" pitchFamily="34" charset="0"/>
                <a:cs typeface="Verdana" pitchFamily="34" charset="0"/>
              </a:rPr>
              <a:t>Fabrication</a:t>
            </a:r>
          </a:p>
          <a:p>
            <a:pPr>
              <a:lnSpc>
                <a:spcPct val="120000"/>
              </a:lnSpc>
            </a:pPr>
            <a:r>
              <a:rPr lang="en-GB" sz="1400" smtClean="0">
                <a:latin typeface="Verdana" pitchFamily="34" charset="0"/>
                <a:cs typeface="Verdana" pitchFamily="34" charset="0"/>
              </a:rPr>
              <a:t>On site</a:t>
            </a:r>
          </a:p>
          <a:p>
            <a:pPr lvl="1">
              <a:lnSpc>
                <a:spcPct val="120000"/>
              </a:lnSpc>
            </a:pPr>
            <a:r>
              <a:rPr lang="en-GB" sz="1200" smtClean="0">
                <a:latin typeface="Verdana" pitchFamily="34" charset="0"/>
                <a:cs typeface="Verdana" pitchFamily="34" charset="0"/>
              </a:rPr>
              <a:t>Construction </a:t>
            </a:r>
          </a:p>
          <a:p>
            <a:pPr lvl="1">
              <a:lnSpc>
                <a:spcPct val="120000"/>
              </a:lnSpc>
            </a:pPr>
            <a:r>
              <a:rPr lang="en-GB" sz="1200" smtClean="0">
                <a:latin typeface="Verdana" pitchFamily="34" charset="0"/>
                <a:cs typeface="Verdana" pitchFamily="34" charset="0"/>
              </a:rPr>
              <a:t>Training</a:t>
            </a:r>
          </a:p>
          <a:p>
            <a:pPr lvl="1">
              <a:lnSpc>
                <a:spcPct val="120000"/>
              </a:lnSpc>
            </a:pPr>
            <a:r>
              <a:rPr lang="en-GB" sz="1200" smtClean="0">
                <a:latin typeface="Verdana" pitchFamily="34" charset="0"/>
                <a:cs typeface="Verdana" pitchFamily="34" charset="0"/>
              </a:rPr>
              <a:t>Maintenance</a:t>
            </a:r>
          </a:p>
          <a:p>
            <a:pPr lvl="1">
              <a:lnSpc>
                <a:spcPct val="120000"/>
              </a:lnSpc>
            </a:pPr>
            <a:endParaRPr lang="en-GB" sz="1200" smtClean="0">
              <a:latin typeface="Verdana" pitchFamily="34" charset="0"/>
              <a:cs typeface="Verdana" pitchFamily="34" charset="0"/>
            </a:endParaRPr>
          </a:p>
          <a:p>
            <a:pPr>
              <a:lnSpc>
                <a:spcPct val="120000"/>
              </a:lnSpc>
            </a:pPr>
            <a:endParaRPr lang="en-GB" sz="1600" smtClean="0">
              <a:latin typeface="Verdana" pitchFamily="34" charset="0"/>
              <a:cs typeface="Verdana" pitchFamily="34" charset="0"/>
            </a:endParaRPr>
          </a:p>
          <a:p>
            <a:pPr lvl="1"/>
            <a:endParaRPr lang="en-GB" smtClean="0">
              <a:latin typeface="Verdana" pitchFamily="34" charset="0"/>
              <a:cs typeface="Verdana" pitchFamily="34" charset="0"/>
            </a:endParaRPr>
          </a:p>
        </p:txBody>
      </p:sp>
      <p:sp>
        <p:nvSpPr>
          <p:cNvPr id="23555" name="Slide Number Placeholder 4"/>
          <p:cNvSpPr>
            <a:spLocks noGrp="1"/>
          </p:cNvSpPr>
          <p:nvPr>
            <p:ph type="sldNum" sz="quarter" idx="12"/>
          </p:nvPr>
        </p:nvSpPr>
        <p:spPr bwMode="auto">
          <a:noFill/>
          <a:ln>
            <a:miter lim="800000"/>
            <a:headEnd/>
            <a:tailEnd/>
          </a:ln>
        </p:spPr>
        <p:txBody>
          <a:bodyPr/>
          <a:lstStyle/>
          <a:p>
            <a:fld id="{3921C3D2-1822-4311-A764-173E81C5186C}" type="slidenum">
              <a:rPr lang="en-GB"/>
              <a:pPr/>
              <a:t>8</a:t>
            </a:fld>
            <a:endParaRPr lang="en-GB"/>
          </a:p>
        </p:txBody>
      </p:sp>
      <p:pic>
        <p:nvPicPr>
          <p:cNvPr id="23556" name="Picture 6" descr="CNE J'ian  099.jpg"/>
          <p:cNvPicPr>
            <a:picLocks noChangeAspect="1"/>
          </p:cNvPicPr>
          <p:nvPr/>
        </p:nvPicPr>
        <p:blipFill>
          <a:blip r:embed="rId2"/>
          <a:srcRect t="10884"/>
          <a:stretch>
            <a:fillRect/>
          </a:stretch>
        </p:blipFill>
        <p:spPr bwMode="auto">
          <a:xfrm>
            <a:off x="5456238" y="4406900"/>
            <a:ext cx="3230562" cy="1916113"/>
          </a:xfrm>
          <a:prstGeom prst="rect">
            <a:avLst/>
          </a:prstGeom>
          <a:noFill/>
          <a:ln w="9525">
            <a:noFill/>
            <a:miter lim="800000"/>
            <a:headEnd/>
            <a:tailEnd/>
          </a:ln>
        </p:spPr>
      </p:pic>
      <p:pic>
        <p:nvPicPr>
          <p:cNvPr id="23557" name="Picture 8" descr="CNE J'ian  101.jpg"/>
          <p:cNvPicPr>
            <a:picLocks noChangeAspect="1"/>
          </p:cNvPicPr>
          <p:nvPr/>
        </p:nvPicPr>
        <p:blipFill>
          <a:blip r:embed="rId3"/>
          <a:srcRect t="8073" b="37198"/>
          <a:stretch>
            <a:fillRect/>
          </a:stretch>
        </p:blipFill>
        <p:spPr bwMode="auto">
          <a:xfrm>
            <a:off x="7054850" y="2940050"/>
            <a:ext cx="1622425" cy="1333500"/>
          </a:xfrm>
          <a:prstGeom prst="rect">
            <a:avLst/>
          </a:prstGeom>
          <a:noFill/>
          <a:ln w="9525">
            <a:noFill/>
            <a:miter lim="800000"/>
            <a:headEnd/>
            <a:tailEnd/>
          </a:ln>
        </p:spPr>
      </p:pic>
      <p:pic>
        <p:nvPicPr>
          <p:cNvPr id="23558" name="Picture 9" descr="CNE J'ian  097.jpg"/>
          <p:cNvPicPr>
            <a:picLocks noChangeAspect="1"/>
          </p:cNvPicPr>
          <p:nvPr/>
        </p:nvPicPr>
        <p:blipFill>
          <a:blip r:embed="rId4"/>
          <a:srcRect t="7620" b="37651"/>
          <a:stretch>
            <a:fillRect/>
          </a:stretch>
        </p:blipFill>
        <p:spPr bwMode="auto">
          <a:xfrm>
            <a:off x="7045325" y="1468438"/>
            <a:ext cx="1631950" cy="1343025"/>
          </a:xfrm>
          <a:prstGeom prst="rect">
            <a:avLst/>
          </a:prstGeom>
          <a:noFill/>
          <a:ln w="9525">
            <a:noFill/>
            <a:miter lim="800000"/>
            <a:headEnd/>
            <a:tailEnd/>
          </a:ln>
        </p:spPr>
      </p:pic>
      <p:pic>
        <p:nvPicPr>
          <p:cNvPr id="23559" name="Picture 7" descr="CNE J'ian  099 (1).jpg"/>
          <p:cNvPicPr>
            <a:picLocks noChangeAspect="1"/>
          </p:cNvPicPr>
          <p:nvPr/>
        </p:nvPicPr>
        <p:blipFill>
          <a:blip r:embed="rId5"/>
          <a:srcRect l="4887" t="32809" r="51799" b="6979"/>
          <a:stretch>
            <a:fillRect/>
          </a:stretch>
        </p:blipFill>
        <p:spPr bwMode="auto">
          <a:xfrm>
            <a:off x="5456238" y="1468438"/>
            <a:ext cx="1450975" cy="1343025"/>
          </a:xfrm>
          <a:prstGeom prst="rect">
            <a:avLst/>
          </a:prstGeom>
          <a:noFill/>
          <a:ln w="9525">
            <a:noFill/>
            <a:miter lim="800000"/>
            <a:headEnd/>
            <a:tailEnd/>
          </a:ln>
        </p:spPr>
      </p:pic>
      <p:pic>
        <p:nvPicPr>
          <p:cNvPr id="23560" name="Picture 10" descr="CNE J'ian  098 (1).jpg"/>
          <p:cNvPicPr>
            <a:picLocks noChangeAspect="1"/>
          </p:cNvPicPr>
          <p:nvPr/>
        </p:nvPicPr>
        <p:blipFill>
          <a:blip r:embed="rId6"/>
          <a:srcRect t="28384" b="10442"/>
          <a:stretch>
            <a:fillRect/>
          </a:stretch>
        </p:blipFill>
        <p:spPr bwMode="auto">
          <a:xfrm>
            <a:off x="5456238" y="2940050"/>
            <a:ext cx="1450975" cy="1333500"/>
          </a:xfrm>
          <a:prstGeom prst="rect">
            <a:avLst/>
          </a:prstGeom>
          <a:noFill/>
          <a:ln w="9525">
            <a:noFill/>
            <a:miter lim="800000"/>
            <a:headEnd/>
            <a:tailEnd/>
          </a:ln>
        </p:spPr>
      </p:pic>
      <p:sp>
        <p:nvSpPr>
          <p:cNvPr id="23561" name="Rectangle 11"/>
          <p:cNvSpPr>
            <a:spLocks noChangeArrowheads="1"/>
          </p:cNvSpPr>
          <p:nvPr/>
        </p:nvSpPr>
        <p:spPr bwMode="auto">
          <a:xfrm>
            <a:off x="344488" y="5202238"/>
            <a:ext cx="3632200" cy="530225"/>
          </a:xfrm>
          <a:prstGeom prst="rect">
            <a:avLst/>
          </a:prstGeom>
          <a:solidFill>
            <a:srgbClr val="1F7BD6">
              <a:alpha val="25098"/>
            </a:srgbClr>
          </a:solidFill>
          <a:ln w="9525">
            <a:noFill/>
            <a:miter lim="800000"/>
            <a:headEnd/>
            <a:tailEnd/>
          </a:ln>
        </p:spPr>
        <p:txBody>
          <a:bodyPr>
            <a:spAutoFit/>
          </a:bodyPr>
          <a:lstStyle/>
          <a:p>
            <a:pPr>
              <a:lnSpc>
                <a:spcPct val="120000"/>
              </a:lnSpc>
              <a:spcBef>
                <a:spcPct val="100000"/>
              </a:spcBef>
            </a:pPr>
            <a:r>
              <a:rPr lang="en-GB" sz="1200" b="1" i="1">
                <a:latin typeface="Verdana" pitchFamily="34" charset="0"/>
              </a:rPr>
              <a:t>CNE is complete bioenergy solutions provider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mtClean="0">
                <a:latin typeface="Verdana" pitchFamily="34" charset="0"/>
                <a:cs typeface="Verdana" pitchFamily="34" charset="0"/>
              </a:rPr>
              <a:t>88 Projects World Wide</a:t>
            </a:r>
          </a:p>
        </p:txBody>
      </p:sp>
      <p:sp>
        <p:nvSpPr>
          <p:cNvPr id="24578" name="Slide Number Placeholder 4"/>
          <p:cNvSpPr>
            <a:spLocks noGrp="1"/>
          </p:cNvSpPr>
          <p:nvPr>
            <p:ph type="sldNum" sz="quarter" idx="12"/>
          </p:nvPr>
        </p:nvSpPr>
        <p:spPr bwMode="auto">
          <a:noFill/>
          <a:ln>
            <a:miter lim="800000"/>
            <a:headEnd/>
            <a:tailEnd/>
          </a:ln>
        </p:spPr>
        <p:txBody>
          <a:bodyPr/>
          <a:lstStyle/>
          <a:p>
            <a:fld id="{89E0DD24-9BD1-4C63-B237-2447839DAFBB}" type="slidenum">
              <a:rPr lang="en-GB"/>
              <a:pPr/>
              <a:t>9</a:t>
            </a:fld>
            <a:endParaRPr lang="en-GB"/>
          </a:p>
        </p:txBody>
      </p:sp>
      <p:pic>
        <p:nvPicPr>
          <p:cNvPr id="24579" name="Picture 6" descr="BlankMap-World.png"/>
          <p:cNvPicPr>
            <a:picLocks noChangeAspect="1"/>
          </p:cNvPicPr>
          <p:nvPr/>
        </p:nvPicPr>
        <p:blipFill>
          <a:blip r:embed="rId2">
            <a:clrChange>
              <a:clrFrom>
                <a:srgbClr val="FFFFFF"/>
              </a:clrFrom>
              <a:clrTo>
                <a:srgbClr val="FFFFFF">
                  <a:alpha val="0"/>
                </a:srgbClr>
              </a:clrTo>
            </a:clrChange>
            <a:lum bright="2000"/>
            <a:grayscl/>
          </a:blip>
          <a:srcRect l="5573" r="9830"/>
          <a:stretch>
            <a:fillRect/>
          </a:stretch>
        </p:blipFill>
        <p:spPr bwMode="auto">
          <a:xfrm>
            <a:off x="1198563" y="2147888"/>
            <a:ext cx="5862637" cy="3546475"/>
          </a:xfrm>
          <a:prstGeom prst="rect">
            <a:avLst/>
          </a:prstGeom>
          <a:noFill/>
          <a:ln w="9525">
            <a:noFill/>
            <a:miter lim="800000"/>
            <a:headEnd/>
            <a:tailEnd/>
          </a:ln>
        </p:spPr>
      </p:pic>
      <p:pic>
        <p:nvPicPr>
          <p:cNvPr id="24580" name="Picture 9"/>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57200" y="6056313"/>
            <a:ext cx="165100" cy="163512"/>
          </a:xfrm>
          <a:prstGeom prst="rect">
            <a:avLst/>
          </a:prstGeom>
          <a:noFill/>
          <a:ln w="9525">
            <a:noFill/>
            <a:miter lim="800000"/>
            <a:headEnd/>
            <a:tailEnd/>
          </a:ln>
        </p:spPr>
      </p:pic>
      <p:sp>
        <p:nvSpPr>
          <p:cNvPr id="15" name="Line Callout 2 14"/>
          <p:cNvSpPr/>
          <p:nvPr/>
        </p:nvSpPr>
        <p:spPr>
          <a:xfrm>
            <a:off x="457200" y="1344613"/>
            <a:ext cx="3013075" cy="1435100"/>
          </a:xfrm>
          <a:prstGeom prst="borderCallout2">
            <a:avLst>
              <a:gd name="adj1" fmla="val 49087"/>
              <a:gd name="adj2" fmla="val 108334"/>
              <a:gd name="adj3" fmla="val 56853"/>
              <a:gd name="adj4" fmla="val 121266"/>
              <a:gd name="adj5" fmla="val 92494"/>
              <a:gd name="adj6" fmla="val 126613"/>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a:lstStyle/>
          <a:p>
            <a:r>
              <a:rPr lang="en-GB" sz="1000">
                <a:solidFill>
                  <a:srgbClr val="092543"/>
                </a:solidFill>
                <a:latin typeface="Verdana" pitchFamily="34" charset="0"/>
                <a:cs typeface="Arial" charset="0"/>
              </a:rPr>
              <a:t>Europe and Russia</a:t>
            </a:r>
          </a:p>
          <a:p>
            <a:endParaRPr lang="en-GB" sz="1400">
              <a:solidFill>
                <a:srgbClr val="092543"/>
              </a:solidFill>
              <a:cs typeface="Arial" charset="0"/>
            </a:endParaRPr>
          </a:p>
          <a:p>
            <a:r>
              <a:rPr lang="en-GB" sz="1400">
                <a:solidFill>
                  <a:srgbClr val="092543"/>
                </a:solidFill>
                <a:cs typeface="Arial" charset="0"/>
              </a:rPr>
              <a:t>Projects completed and under construction in Russia and Eastern Europe. Seekiing European projects and M&amp;A opportunities-</a:t>
            </a:r>
          </a:p>
          <a:p>
            <a:endParaRPr lang="en-GB" sz="1200">
              <a:solidFill>
                <a:srgbClr val="092543"/>
              </a:solidFill>
              <a:latin typeface="Verdana" pitchFamily="34" charset="0"/>
              <a:cs typeface="Arial" charset="0"/>
            </a:endParaRPr>
          </a:p>
          <a:p>
            <a:endParaRPr lang="en-GB" sz="1200">
              <a:solidFill>
                <a:srgbClr val="092543"/>
              </a:solidFill>
              <a:latin typeface="Verdana" pitchFamily="34" charset="0"/>
              <a:cs typeface="Arial" charset="0"/>
            </a:endParaRPr>
          </a:p>
          <a:p>
            <a:endParaRPr lang="en-GB" sz="1400">
              <a:solidFill>
                <a:srgbClr val="092543"/>
              </a:solidFill>
              <a:cs typeface="Arial" charset="0"/>
            </a:endParaRPr>
          </a:p>
        </p:txBody>
      </p:sp>
      <p:sp>
        <p:nvSpPr>
          <p:cNvPr id="16" name="Line Callout 2 15"/>
          <p:cNvSpPr/>
          <p:nvPr/>
        </p:nvSpPr>
        <p:spPr>
          <a:xfrm>
            <a:off x="5673725" y="1366838"/>
            <a:ext cx="3013075" cy="1412875"/>
          </a:xfrm>
          <a:prstGeom prst="borderCallout2">
            <a:avLst>
              <a:gd name="adj1" fmla="val 108037"/>
              <a:gd name="adj2" fmla="val 49661"/>
              <a:gd name="adj3" fmla="val 114946"/>
              <a:gd name="adj4" fmla="val 49934"/>
              <a:gd name="adj5" fmla="val 141889"/>
              <a:gd name="adj6" fmla="val 7424"/>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a:lstStyle/>
          <a:p>
            <a:r>
              <a:rPr lang="en-GB" sz="1000">
                <a:solidFill>
                  <a:srgbClr val="092543"/>
                </a:solidFill>
                <a:latin typeface="Verdana" pitchFamily="34" charset="0"/>
                <a:cs typeface="Arial" charset="0"/>
              </a:rPr>
              <a:t>China and Central Asia</a:t>
            </a:r>
          </a:p>
          <a:p>
            <a:endParaRPr lang="en-GB" sz="1400">
              <a:solidFill>
                <a:srgbClr val="092543"/>
              </a:solidFill>
              <a:latin typeface="Verdana" pitchFamily="34" charset="0"/>
              <a:cs typeface="Arial" charset="0"/>
            </a:endParaRPr>
          </a:p>
          <a:p>
            <a:r>
              <a:rPr lang="en-GB" sz="1400">
                <a:solidFill>
                  <a:srgbClr val="092543"/>
                </a:solidFill>
                <a:latin typeface="Verdana" pitchFamily="34" charset="0"/>
                <a:cs typeface="Arial" charset="0"/>
              </a:rPr>
              <a:t>&gt;60% Market Share in China</a:t>
            </a:r>
          </a:p>
          <a:p>
            <a:endParaRPr lang="en-GB" sz="1200">
              <a:solidFill>
                <a:srgbClr val="092543"/>
              </a:solidFill>
              <a:latin typeface="Verdana" pitchFamily="34" charset="0"/>
              <a:cs typeface="Arial" charset="0"/>
            </a:endParaRPr>
          </a:p>
          <a:p>
            <a:r>
              <a:rPr lang="en-GB" sz="1200">
                <a:solidFill>
                  <a:srgbClr val="092543"/>
                </a:solidFill>
                <a:latin typeface="Verdana" pitchFamily="34" charset="0"/>
                <a:cs typeface="Arial" charset="0"/>
              </a:rPr>
              <a:t>Bioethanol Refineries</a:t>
            </a:r>
          </a:p>
          <a:p>
            <a:r>
              <a:rPr lang="en-GB" sz="1200">
                <a:solidFill>
                  <a:srgbClr val="092543"/>
                </a:solidFill>
                <a:latin typeface="Verdana" pitchFamily="34" charset="0"/>
                <a:cs typeface="Arial" charset="0"/>
              </a:rPr>
              <a:t>Biobutanol demonstration plant</a:t>
            </a:r>
          </a:p>
        </p:txBody>
      </p:sp>
      <p:sp>
        <p:nvSpPr>
          <p:cNvPr id="17" name="Line Callout 2 16"/>
          <p:cNvSpPr/>
          <p:nvPr/>
        </p:nvSpPr>
        <p:spPr>
          <a:xfrm>
            <a:off x="5673725" y="4743450"/>
            <a:ext cx="3013075" cy="1312863"/>
          </a:xfrm>
          <a:prstGeom prst="borderCallout2">
            <a:avLst>
              <a:gd name="adj1" fmla="val -6666"/>
              <a:gd name="adj2" fmla="val 48986"/>
              <a:gd name="adj3" fmla="val -44366"/>
              <a:gd name="adj4" fmla="val 36466"/>
              <a:gd name="adj5" fmla="val -58730"/>
              <a:gd name="adj6" fmla="val 5884"/>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a:lstStyle/>
          <a:p>
            <a:r>
              <a:rPr lang="en-GB" sz="1000">
                <a:solidFill>
                  <a:srgbClr val="092543"/>
                </a:solidFill>
                <a:latin typeface="Verdana" pitchFamily="34" charset="0"/>
                <a:cs typeface="Arial" charset="0"/>
              </a:rPr>
              <a:t>South East Asia</a:t>
            </a:r>
          </a:p>
          <a:p>
            <a:endParaRPr lang="en-GB" sz="1400">
              <a:solidFill>
                <a:srgbClr val="092543"/>
              </a:solidFill>
              <a:latin typeface="Verdana" pitchFamily="34" charset="0"/>
              <a:cs typeface="Arial" charset="0"/>
            </a:endParaRPr>
          </a:p>
          <a:p>
            <a:r>
              <a:rPr lang="en-GB" sz="1400">
                <a:solidFill>
                  <a:srgbClr val="092543"/>
                </a:solidFill>
                <a:cs typeface="Arial" charset="0"/>
              </a:rPr>
              <a:t>Large projects completed and under construction. Pitching for new projects in Vietnam, Thailand and Indonesia</a:t>
            </a:r>
            <a:endParaRPr lang="en-GB" sz="1200">
              <a:solidFill>
                <a:srgbClr val="092543"/>
              </a:solidFill>
              <a:latin typeface="Verdana" pitchFamily="34" charset="0"/>
              <a:cs typeface="Arial" charset="0"/>
            </a:endParaRPr>
          </a:p>
        </p:txBody>
      </p:sp>
      <p:sp>
        <p:nvSpPr>
          <p:cNvPr id="24584" name="TextBox 17"/>
          <p:cNvSpPr txBox="1">
            <a:spLocks noChangeArrowheads="1"/>
          </p:cNvSpPr>
          <p:nvPr/>
        </p:nvSpPr>
        <p:spPr bwMode="auto">
          <a:xfrm>
            <a:off x="622300" y="6019800"/>
            <a:ext cx="1497013" cy="230188"/>
          </a:xfrm>
          <a:prstGeom prst="rect">
            <a:avLst/>
          </a:prstGeom>
          <a:noFill/>
          <a:ln w="9525">
            <a:noFill/>
            <a:miter lim="800000"/>
            <a:headEnd/>
            <a:tailEnd/>
          </a:ln>
        </p:spPr>
        <p:txBody>
          <a:bodyPr wrap="none">
            <a:spAutoFit/>
          </a:bodyPr>
          <a:lstStyle/>
          <a:p>
            <a:pPr algn="r"/>
            <a:r>
              <a:rPr lang="en-GB" sz="900">
                <a:solidFill>
                  <a:srgbClr val="7F7F7F"/>
                </a:solidFill>
                <a:latin typeface="Calibri" pitchFamily="34" charset="0"/>
              </a:rPr>
              <a:t>Projects under Construction</a:t>
            </a:r>
          </a:p>
        </p:txBody>
      </p:sp>
      <p:sp>
        <p:nvSpPr>
          <p:cNvPr id="20" name="Line Callout 2 19"/>
          <p:cNvSpPr/>
          <p:nvPr/>
        </p:nvSpPr>
        <p:spPr>
          <a:xfrm>
            <a:off x="457200" y="4087813"/>
            <a:ext cx="3013075" cy="1311275"/>
          </a:xfrm>
          <a:prstGeom prst="borderCallout2">
            <a:avLst>
              <a:gd name="adj1" fmla="val -6666"/>
              <a:gd name="adj2" fmla="val 48986"/>
              <a:gd name="adj3" fmla="val -44366"/>
              <a:gd name="adj4" fmla="val 36466"/>
              <a:gd name="adj5" fmla="val -73443"/>
              <a:gd name="adj6" fmla="val 44325"/>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a:lstStyle/>
          <a:p>
            <a:r>
              <a:rPr lang="en-GB" sz="1000">
                <a:solidFill>
                  <a:srgbClr val="092543"/>
                </a:solidFill>
                <a:latin typeface="Verdana" pitchFamily="34" charset="0"/>
                <a:cs typeface="Arial" charset="0"/>
              </a:rPr>
              <a:t>North America</a:t>
            </a:r>
          </a:p>
          <a:p>
            <a:endParaRPr lang="en-GB" sz="1400">
              <a:solidFill>
                <a:srgbClr val="092543"/>
              </a:solidFill>
              <a:latin typeface="Verdana" pitchFamily="34" charset="0"/>
              <a:cs typeface="Arial" charset="0"/>
            </a:endParaRPr>
          </a:p>
          <a:p>
            <a:r>
              <a:rPr lang="en-GB" sz="1400">
                <a:solidFill>
                  <a:srgbClr val="092543"/>
                </a:solidFill>
                <a:cs typeface="Arial" charset="0"/>
              </a:rPr>
              <a:t>R&amp;D Partnerships and pilot piobutanol project. Seeking commercial scale biobutanol projects and M&amp;A opportunities. </a:t>
            </a:r>
            <a:endParaRPr lang="en-GB" sz="1200">
              <a:solidFill>
                <a:srgbClr val="092543"/>
              </a:solidFill>
              <a:latin typeface="Verdana" pitchFamily="34" charset="0"/>
              <a:cs typeface="Arial" charset="0"/>
            </a:endParaRPr>
          </a:p>
        </p:txBody>
      </p:sp>
      <p:sp>
        <p:nvSpPr>
          <p:cNvPr id="2" name="Line Callout 2 14"/>
          <p:cNvSpPr/>
          <p:nvPr/>
        </p:nvSpPr>
        <p:spPr>
          <a:xfrm>
            <a:off x="457200" y="1344613"/>
            <a:ext cx="3013075" cy="1435100"/>
          </a:xfrm>
          <a:prstGeom prst="borderCallout2">
            <a:avLst>
              <a:gd name="adj1" fmla="val 49087"/>
              <a:gd name="adj2" fmla="val 108334"/>
              <a:gd name="adj3" fmla="val 56853"/>
              <a:gd name="adj4" fmla="val 121266"/>
              <a:gd name="adj5" fmla="val 92494"/>
              <a:gd name="adj6" fmla="val 126613"/>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a:lstStyle/>
          <a:p>
            <a:r>
              <a:rPr lang="en-GB" sz="1000">
                <a:solidFill>
                  <a:srgbClr val="092543"/>
                </a:solidFill>
                <a:latin typeface="Verdana" pitchFamily="34" charset="0"/>
                <a:cs typeface="Arial" charset="0"/>
              </a:rPr>
              <a:t>Europe and Russia</a:t>
            </a:r>
          </a:p>
          <a:p>
            <a:endParaRPr lang="en-GB" sz="1400">
              <a:solidFill>
                <a:srgbClr val="092543"/>
              </a:solidFill>
              <a:cs typeface="Arial" charset="0"/>
            </a:endParaRPr>
          </a:p>
          <a:p>
            <a:r>
              <a:rPr lang="en-GB" sz="1400">
                <a:solidFill>
                  <a:srgbClr val="092543"/>
                </a:solidFill>
                <a:cs typeface="Arial" charset="0"/>
              </a:rPr>
              <a:t>Projects completed and under construction in Russia and Eastern Europe. Seekiing European projects and M&amp;A opportunities-</a:t>
            </a:r>
          </a:p>
          <a:p>
            <a:endParaRPr lang="en-GB" sz="1200">
              <a:solidFill>
                <a:srgbClr val="092543"/>
              </a:solidFill>
              <a:latin typeface="Verdana" pitchFamily="34" charset="0"/>
              <a:cs typeface="Arial" charset="0"/>
            </a:endParaRPr>
          </a:p>
          <a:p>
            <a:endParaRPr lang="en-GB" sz="1200">
              <a:solidFill>
                <a:srgbClr val="092543"/>
              </a:solidFill>
              <a:latin typeface="Verdana" pitchFamily="34" charset="0"/>
              <a:cs typeface="Arial" charset="0"/>
            </a:endParaRPr>
          </a:p>
          <a:p>
            <a:endParaRPr lang="en-GB" sz="1400">
              <a:solidFill>
                <a:srgbClr val="092543"/>
              </a:solidFill>
              <a:cs typeface="Arial" charset="0"/>
            </a:endParaRPr>
          </a:p>
        </p:txBody>
      </p:sp>
      <p:sp>
        <p:nvSpPr>
          <p:cNvPr id="3" name="Line Callout 2 19"/>
          <p:cNvSpPr/>
          <p:nvPr/>
        </p:nvSpPr>
        <p:spPr>
          <a:xfrm>
            <a:off x="457200" y="4087813"/>
            <a:ext cx="3013075" cy="1311275"/>
          </a:xfrm>
          <a:prstGeom prst="borderCallout2">
            <a:avLst>
              <a:gd name="adj1" fmla="val -6666"/>
              <a:gd name="adj2" fmla="val 48986"/>
              <a:gd name="adj3" fmla="val -44366"/>
              <a:gd name="adj4" fmla="val 36466"/>
              <a:gd name="adj5" fmla="val -73443"/>
              <a:gd name="adj6" fmla="val 44325"/>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a:lstStyle/>
          <a:p>
            <a:r>
              <a:rPr lang="en-GB" sz="1000">
                <a:solidFill>
                  <a:srgbClr val="092543"/>
                </a:solidFill>
                <a:latin typeface="Verdana" pitchFamily="34" charset="0"/>
                <a:cs typeface="Arial" charset="0"/>
              </a:rPr>
              <a:t>North America</a:t>
            </a:r>
          </a:p>
          <a:p>
            <a:endParaRPr lang="en-GB" sz="1400">
              <a:solidFill>
                <a:srgbClr val="092543"/>
              </a:solidFill>
              <a:latin typeface="Verdana" pitchFamily="34" charset="0"/>
              <a:cs typeface="Arial" charset="0"/>
            </a:endParaRPr>
          </a:p>
          <a:p>
            <a:r>
              <a:rPr lang="en-GB" sz="1400">
                <a:solidFill>
                  <a:srgbClr val="092543"/>
                </a:solidFill>
                <a:cs typeface="Arial" charset="0"/>
              </a:rPr>
              <a:t>R&amp;D Partnerships and pilot piobutanol project. Seeking commercial scale biobutanol projects and M&amp;A opportunities. </a:t>
            </a:r>
            <a:endParaRPr lang="en-GB" sz="1200">
              <a:solidFill>
                <a:srgbClr val="092543"/>
              </a:solidFill>
              <a:latin typeface="Verdana" pitchFamily="34" charset="0"/>
              <a:cs typeface="Arial" charset="0"/>
            </a:endParaRPr>
          </a:p>
        </p:txBody>
      </p:sp>
      <p:sp>
        <p:nvSpPr>
          <p:cNvPr id="4" name="Line Callout 2 15"/>
          <p:cNvSpPr/>
          <p:nvPr/>
        </p:nvSpPr>
        <p:spPr>
          <a:xfrm>
            <a:off x="5673725" y="1366838"/>
            <a:ext cx="3013075" cy="1412875"/>
          </a:xfrm>
          <a:prstGeom prst="borderCallout2">
            <a:avLst>
              <a:gd name="adj1" fmla="val 108037"/>
              <a:gd name="adj2" fmla="val 49661"/>
              <a:gd name="adj3" fmla="val 114946"/>
              <a:gd name="adj4" fmla="val 49934"/>
              <a:gd name="adj5" fmla="val 141889"/>
              <a:gd name="adj6" fmla="val 7424"/>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a:lstStyle/>
          <a:p>
            <a:r>
              <a:rPr lang="en-GB" sz="1000">
                <a:solidFill>
                  <a:srgbClr val="092543"/>
                </a:solidFill>
                <a:latin typeface="Verdana" pitchFamily="34" charset="0"/>
                <a:cs typeface="Arial" charset="0"/>
              </a:rPr>
              <a:t>China and Central Asia</a:t>
            </a:r>
          </a:p>
          <a:p>
            <a:endParaRPr lang="en-GB" sz="1400">
              <a:solidFill>
                <a:srgbClr val="092543"/>
              </a:solidFill>
              <a:latin typeface="Verdana" pitchFamily="34" charset="0"/>
              <a:cs typeface="Arial" charset="0"/>
            </a:endParaRPr>
          </a:p>
          <a:p>
            <a:r>
              <a:rPr lang="en-GB" sz="1400">
                <a:solidFill>
                  <a:srgbClr val="092543"/>
                </a:solidFill>
                <a:latin typeface="Verdana" pitchFamily="34" charset="0"/>
                <a:cs typeface="Arial" charset="0"/>
              </a:rPr>
              <a:t>&gt;60% Market Share in China</a:t>
            </a:r>
          </a:p>
          <a:p>
            <a:endParaRPr lang="en-GB" sz="1200">
              <a:solidFill>
                <a:srgbClr val="092543"/>
              </a:solidFill>
              <a:latin typeface="Verdana" pitchFamily="34" charset="0"/>
              <a:cs typeface="Arial" charset="0"/>
            </a:endParaRPr>
          </a:p>
          <a:p>
            <a:r>
              <a:rPr lang="en-GB" sz="1200">
                <a:solidFill>
                  <a:srgbClr val="092543"/>
                </a:solidFill>
                <a:latin typeface="Verdana" pitchFamily="34" charset="0"/>
                <a:cs typeface="Arial" charset="0"/>
              </a:rPr>
              <a:t>Bioethanol Refineries</a:t>
            </a:r>
          </a:p>
          <a:p>
            <a:r>
              <a:rPr lang="en-GB" sz="1200">
                <a:solidFill>
                  <a:srgbClr val="092543"/>
                </a:solidFill>
                <a:latin typeface="Verdana" pitchFamily="34" charset="0"/>
                <a:cs typeface="Arial" charset="0"/>
              </a:rPr>
              <a:t>Biobutanol demonstration plant</a:t>
            </a:r>
          </a:p>
        </p:txBody>
      </p:sp>
      <p:sp>
        <p:nvSpPr>
          <p:cNvPr id="5" name="Line Callout 2 14"/>
          <p:cNvSpPr/>
          <p:nvPr/>
        </p:nvSpPr>
        <p:spPr>
          <a:xfrm>
            <a:off x="457200" y="1344613"/>
            <a:ext cx="3013075" cy="1435100"/>
          </a:xfrm>
          <a:prstGeom prst="borderCallout2">
            <a:avLst>
              <a:gd name="adj1" fmla="val 49087"/>
              <a:gd name="adj2" fmla="val 108334"/>
              <a:gd name="adj3" fmla="val 56853"/>
              <a:gd name="adj4" fmla="val 121266"/>
              <a:gd name="adj5" fmla="val 92494"/>
              <a:gd name="adj6" fmla="val 126613"/>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a:lstStyle/>
          <a:p>
            <a:r>
              <a:rPr lang="en-GB" sz="1000">
                <a:solidFill>
                  <a:srgbClr val="092543"/>
                </a:solidFill>
                <a:latin typeface="Verdana" pitchFamily="34" charset="0"/>
                <a:cs typeface="Arial" charset="0"/>
              </a:rPr>
              <a:t>Europe and Russia</a:t>
            </a:r>
          </a:p>
          <a:p>
            <a:endParaRPr lang="en-GB" sz="1400">
              <a:solidFill>
                <a:srgbClr val="092543"/>
              </a:solidFill>
              <a:cs typeface="Arial" charset="0"/>
            </a:endParaRPr>
          </a:p>
          <a:p>
            <a:r>
              <a:rPr lang="en-GB" sz="1400">
                <a:solidFill>
                  <a:srgbClr val="092543"/>
                </a:solidFill>
                <a:cs typeface="Arial" charset="0"/>
              </a:rPr>
              <a:t>Projects completed and under construction in Russia and Eastern Europe. Seekiing European projects and M&amp;A opportunities-</a:t>
            </a:r>
          </a:p>
          <a:p>
            <a:endParaRPr lang="en-GB" sz="1200">
              <a:solidFill>
                <a:srgbClr val="092543"/>
              </a:solidFill>
              <a:latin typeface="Verdana" pitchFamily="34" charset="0"/>
              <a:cs typeface="Arial" charset="0"/>
            </a:endParaRPr>
          </a:p>
          <a:p>
            <a:endParaRPr lang="en-GB" sz="1200">
              <a:solidFill>
                <a:srgbClr val="092543"/>
              </a:solidFill>
              <a:latin typeface="Verdana" pitchFamily="34" charset="0"/>
              <a:cs typeface="Arial" charset="0"/>
            </a:endParaRPr>
          </a:p>
          <a:p>
            <a:endParaRPr lang="en-GB" sz="1400">
              <a:solidFill>
                <a:srgbClr val="092543"/>
              </a:solidFill>
              <a:cs typeface="Arial" charset="0"/>
            </a:endParaRPr>
          </a:p>
        </p:txBody>
      </p:sp>
      <p:sp>
        <p:nvSpPr>
          <p:cNvPr id="6" name="Line Callout 2 19"/>
          <p:cNvSpPr/>
          <p:nvPr/>
        </p:nvSpPr>
        <p:spPr>
          <a:xfrm>
            <a:off x="457200" y="4087813"/>
            <a:ext cx="3013075" cy="1311275"/>
          </a:xfrm>
          <a:prstGeom prst="borderCallout2">
            <a:avLst>
              <a:gd name="adj1" fmla="val -6666"/>
              <a:gd name="adj2" fmla="val 48986"/>
              <a:gd name="adj3" fmla="val -44366"/>
              <a:gd name="adj4" fmla="val 36466"/>
              <a:gd name="adj5" fmla="val -73443"/>
              <a:gd name="adj6" fmla="val 44325"/>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a:lstStyle/>
          <a:p>
            <a:r>
              <a:rPr lang="en-GB" sz="1000">
                <a:solidFill>
                  <a:srgbClr val="092543"/>
                </a:solidFill>
                <a:latin typeface="Verdana" pitchFamily="34" charset="0"/>
                <a:cs typeface="Arial" charset="0"/>
              </a:rPr>
              <a:t>North America</a:t>
            </a:r>
          </a:p>
          <a:p>
            <a:endParaRPr lang="en-GB" sz="1400">
              <a:solidFill>
                <a:srgbClr val="092543"/>
              </a:solidFill>
              <a:latin typeface="Verdana" pitchFamily="34" charset="0"/>
              <a:cs typeface="Arial" charset="0"/>
            </a:endParaRPr>
          </a:p>
          <a:p>
            <a:r>
              <a:rPr lang="en-GB" sz="1400">
                <a:solidFill>
                  <a:srgbClr val="092543"/>
                </a:solidFill>
                <a:cs typeface="Arial" charset="0"/>
              </a:rPr>
              <a:t>R&amp;D Partnerships and pilot piobutanol project. Seeking commercial scale biobutanol projects and M&amp;A opportunities. </a:t>
            </a:r>
            <a:endParaRPr lang="en-GB" sz="1200">
              <a:solidFill>
                <a:srgbClr val="092543"/>
              </a:solidFill>
              <a:latin typeface="Verdana" pitchFamily="34"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5218</TotalTime>
  <Words>1602</Words>
  <Application>Microsoft Macintosh PowerPoint</Application>
  <PresentationFormat>On-screen Show (4:3)</PresentationFormat>
  <Paragraphs>292</Paragraphs>
  <Slides>19</Slides>
  <Notes>1</Notes>
  <HiddenSlides>0</HiddenSlides>
  <MMClips>0</MMClips>
  <ScaleCrop>false</ScaleCrop>
  <HeadingPairs>
    <vt:vector size="8" baseType="variant">
      <vt:variant>
        <vt:lpstr>Fonts Used</vt:lpstr>
      </vt:variant>
      <vt:variant>
        <vt:i4>7</vt:i4>
      </vt:variant>
      <vt:variant>
        <vt:lpstr>Design Template</vt:lpstr>
      </vt:variant>
      <vt:variant>
        <vt:i4>11</vt:i4>
      </vt:variant>
      <vt:variant>
        <vt:lpstr>Embedded OLE Servers</vt:lpstr>
      </vt:variant>
      <vt:variant>
        <vt:i4>3</vt:i4>
      </vt:variant>
      <vt:variant>
        <vt:lpstr>Slide Titles</vt:lpstr>
      </vt:variant>
      <vt:variant>
        <vt:i4>19</vt:i4>
      </vt:variant>
    </vt:vector>
  </HeadingPairs>
  <TitlesOfParts>
    <vt:vector size="40" baseType="lpstr">
      <vt:lpstr>Calibri</vt:lpstr>
      <vt:lpstr>Arial</vt:lpstr>
      <vt:lpstr>Verdana</vt:lpstr>
      <vt:lpstr>宋体</vt:lpstr>
      <vt:lpstr>Wingdings</vt:lpstr>
      <vt:lpstr>Geneva</vt:lpstr>
      <vt:lpstr>Times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Worksheet</vt:lpstr>
      <vt:lpstr>Microsoft Excel Chart</vt:lpstr>
      <vt:lpstr>Microsoft Word Document</vt:lpstr>
      <vt:lpstr>Investor Presentation</vt:lpstr>
      <vt:lpstr>China New Energy Limited (AIM:CNEL)</vt:lpstr>
      <vt:lpstr>Board of Directors</vt:lpstr>
      <vt:lpstr>Climate Change Goals &amp; Energy Security Drive the Bioenergy Market</vt:lpstr>
      <vt:lpstr>Global Growth Forecast for Bioenergy Projects</vt:lpstr>
      <vt:lpstr>Bioenergy Technology Provider</vt:lpstr>
      <vt:lpstr>Biorefinery Process</vt:lpstr>
      <vt:lpstr>Construction, Procurement and Engineering (CPE) Solutions</vt:lpstr>
      <vt:lpstr>88 Projects World Wide</vt:lpstr>
      <vt:lpstr>Example Project</vt:lpstr>
      <vt:lpstr>Technology Road Map</vt:lpstr>
      <vt:lpstr>Business Model</vt:lpstr>
      <vt:lpstr>Consolidated Statement of Financial Position</vt:lpstr>
      <vt:lpstr>Consolidated Profit and Loss Statement</vt:lpstr>
      <vt:lpstr>Consolidated Statement of Cash Flow</vt:lpstr>
      <vt:lpstr>Corporate Structure and Share Structure</vt:lpstr>
      <vt:lpstr>Outlook</vt:lpstr>
      <vt:lpstr>Summary</vt:lpstr>
      <vt:lpstr>Contact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Presentation</dc:title>
  <dc:creator>Richard Bennett</dc:creator>
  <cp:lastModifiedBy>FOO Shiang-Peow</cp:lastModifiedBy>
  <cp:revision>15</cp:revision>
  <dcterms:created xsi:type="dcterms:W3CDTF">2011-08-30T17:50:56Z</dcterms:created>
  <dcterms:modified xsi:type="dcterms:W3CDTF">2011-08-31T09:56:22Z</dcterms:modified>
</cp:coreProperties>
</file>